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70" r:id="rId11"/>
    <p:sldId id="266" r:id="rId12"/>
    <p:sldId id="271" r:id="rId13"/>
    <p:sldId id="274" r:id="rId14"/>
    <p:sldId id="275" r:id="rId15"/>
    <p:sldId id="276" r:id="rId16"/>
    <p:sldId id="277" r:id="rId17"/>
    <p:sldId id="273" r:id="rId18"/>
    <p:sldId id="267" r:id="rId19"/>
    <p:sldId id="268" r:id="rId20"/>
    <p:sldId id="269" r:id="rId21"/>
    <p:sldId id="278" r:id="rId22"/>
    <p:sldId id="279" r:id="rId23"/>
    <p:sldId id="283" r:id="rId24"/>
    <p:sldId id="284" r:id="rId25"/>
    <p:sldId id="285" r:id="rId26"/>
    <p:sldId id="280" r:id="rId27"/>
    <p:sldId id="281" r:id="rId28"/>
    <p:sldId id="282" r:id="rId29"/>
    <p:sldId id="286" r:id="rId30"/>
    <p:sldId id="287" r:id="rId31"/>
    <p:sldId id="288" r:id="rId32"/>
    <p:sldId id="289" r:id="rId33"/>
    <p:sldId id="291" r:id="rId34"/>
    <p:sldId id="292" r:id="rId35"/>
    <p:sldId id="290" r:id="rId36"/>
    <p:sldId id="293" r:id="rId3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4F2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15" autoAdjust="0"/>
    <p:restoredTop sz="94660"/>
  </p:normalViewPr>
  <p:slideViewPr>
    <p:cSldViewPr>
      <p:cViewPr>
        <p:scale>
          <a:sx n="81" d="100"/>
          <a:sy n="81" d="100"/>
        </p:scale>
        <p:origin x="-1056" y="-3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12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/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27C47E-DF19-4BAE-932E-C8360698168E}" type="datetimeFigureOut">
              <a:rPr lang="ru-RU"/>
              <a:pPr>
                <a:defRPr/>
              </a:pPr>
              <a:t>19.04.2020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05932A-E759-4884-AC90-9576B427FA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FC8B41-AE59-4D7E-8634-0731D78E78E2}" type="datetimeFigureOut">
              <a:rPr lang="ru-RU"/>
              <a:pPr>
                <a:defRPr/>
              </a:pPr>
              <a:t>19.04.2020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F3EBB9-67F4-49D6-AED3-A7082A15AB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05D1EF-523F-4E40-847F-497B0728D962}" type="datetimeFigureOut">
              <a:rPr lang="ru-RU"/>
              <a:pPr>
                <a:defRPr/>
              </a:pPr>
              <a:t>19.04.2020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AEF6CC-9304-420D-AFD9-1E0041673E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28534F-696F-433A-8E5A-74E55293BDCF}" type="datetimeFigureOut">
              <a:rPr lang="ru-RU"/>
              <a:pPr>
                <a:defRPr/>
              </a:pPr>
              <a:t>19.04.2020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DC40E0-E3E6-4EAD-8880-1D5E22BF25E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8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BAB17A-9416-4CD4-9C03-D0226737225D}" type="datetimeFigureOut">
              <a:rPr lang="ru-RU"/>
              <a:pPr>
                <a:defRPr/>
              </a:pPr>
              <a:t>19.04.2020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DA2392-7AC5-4935-920B-4C2FD46E79C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F4E56E-3CAA-423D-B5DC-21A808355EE0}" type="datetimeFigureOut">
              <a:rPr lang="ru-RU"/>
              <a:pPr>
                <a:defRPr/>
              </a:pPr>
              <a:t>19.04.2020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460D40-8267-4D9C-8FA5-28891EAB58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9144BE-4ABD-4735-B3A9-FF592564BF42}" type="datetimeFigureOut">
              <a:rPr lang="ru-RU"/>
              <a:pPr>
                <a:defRPr/>
              </a:pPr>
              <a:t>19.04.2020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FD6A80-67AD-4C1E-B592-7B27CA5DAE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9B4D61-C4A9-4C1D-B034-8435A54DEFAE}" type="datetimeFigureOut">
              <a:rPr lang="ru-RU"/>
              <a:pPr>
                <a:defRPr/>
              </a:pPr>
              <a:t>19.04.2020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602D52-E2B2-4276-A0ED-500DDF72D4D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6341F6-56AA-4E33-BE09-DDCCBD474534}" type="datetimeFigureOut">
              <a:rPr lang="ru-RU"/>
              <a:pPr>
                <a:defRPr/>
              </a:pPr>
              <a:t>19.04.2020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23FFD4-9845-4FE4-B38A-71B82E377FA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/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E68BE6-F57A-4350-A9D1-3FE5DFCAF512}" type="datetimeFigureOut">
              <a:rPr lang="ru-RU"/>
              <a:pPr>
                <a:defRPr/>
              </a:pPr>
              <a:t>19.04.2020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AD29F0-6BCC-488B-A1DC-51DE14FD6A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Rectangle 9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 rtlCol="0"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/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62FB8F-1C09-4AD7-A997-E0E3A1F54009}" type="datetimeFigureOut">
              <a:rPr lang="ru-RU"/>
              <a:pPr>
                <a:defRPr/>
              </a:pPr>
              <a:t>19.04.2020</a:t>
            </a:fld>
            <a:endParaRPr lang="ru-RU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C8A8F7-8027-4E8B-B121-7A21D168D2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725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875" y="4371975"/>
            <a:ext cx="6511925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3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143000" y="731838"/>
            <a:ext cx="6400800" cy="347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100" b="1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FDCBEB5-BF90-4829-AC8B-DC49F1B23087}" type="datetimeFigureOut">
              <a:rPr lang="ru-RU"/>
              <a:pPr>
                <a:defRPr/>
              </a:pPr>
              <a:t>19.04.2020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172200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="1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6761492-D1AA-4843-8A4F-E244E26935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1" r:id="rId2"/>
    <p:sldLayoutId id="2147483673" r:id="rId3"/>
    <p:sldLayoutId id="2147483670" r:id="rId4"/>
    <p:sldLayoutId id="2147483669" r:id="rId5"/>
    <p:sldLayoutId id="2147483668" r:id="rId6"/>
    <p:sldLayoutId id="2147483667" r:id="rId7"/>
    <p:sldLayoutId id="2147483666" r:id="rId8"/>
    <p:sldLayoutId id="2147483674" r:id="rId9"/>
    <p:sldLayoutId id="2147483665" r:id="rId10"/>
    <p:sldLayoutId id="2147483664" r:id="rId11"/>
  </p:sldLayoutIdLst>
  <p:timing>
    <p:tnLst>
      <p:par>
        <p:cTn id="1" dur="indefinite" restart="never" nodeType="tmRoot"/>
      </p:par>
    </p:tnLst>
  </p:timing>
  <p:txStyles>
    <p:titleStyle>
      <a:lvl1pPr marL="319088" indent="-319088" algn="r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marL="319088" indent="-319088" algn="r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2pPr>
      <a:lvl3pPr marL="319088" indent="-319088" algn="r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3pPr>
      <a:lvl4pPr marL="319088" indent="-319088" algn="r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4pPr>
      <a:lvl5pPr marL="319088" indent="-319088" algn="r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563" algn="l" rtl="0" fontAlgn="base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2200" kern="1200">
          <a:solidFill>
            <a:srgbClr val="404040"/>
          </a:solidFill>
          <a:latin typeface="+mn-lt"/>
          <a:ea typeface="+mn-ea"/>
          <a:cs typeface="+mn-cs"/>
        </a:defRPr>
      </a:lvl1pPr>
      <a:lvl2pPr marL="547688" indent="-182563" algn="l" rtl="0" fontAlgn="base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2000" kern="1200">
          <a:solidFill>
            <a:srgbClr val="404040"/>
          </a:solidFill>
          <a:latin typeface="+mn-lt"/>
          <a:ea typeface="+mn-ea"/>
          <a:cs typeface="+mn-cs"/>
        </a:defRPr>
      </a:lvl2pPr>
      <a:lvl3pPr marL="822325" indent="-182563" algn="l" rtl="0" fontAlgn="base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kern="1200">
          <a:solidFill>
            <a:srgbClr val="404040"/>
          </a:solidFill>
          <a:latin typeface="+mn-lt"/>
          <a:ea typeface="+mn-ea"/>
          <a:cs typeface="+mn-cs"/>
        </a:defRPr>
      </a:lvl3pPr>
      <a:lvl4pPr marL="1096963" indent="-182563" algn="l" rtl="0" fontAlgn="base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1600" kern="1200">
          <a:solidFill>
            <a:srgbClr val="404040"/>
          </a:solidFill>
          <a:latin typeface="+mn-lt"/>
          <a:ea typeface="+mn-ea"/>
          <a:cs typeface="+mn-cs"/>
        </a:defRPr>
      </a:lvl4pPr>
      <a:lvl5pPr marL="1389063" indent="-182563" algn="l" rtl="0" fontAlgn="base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1400" kern="1200">
          <a:solidFill>
            <a:srgbClr val="404040"/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NULL" TargetMode="Externa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slide" Target="slide13.xml"/><Relationship Id="rId7" Type="http://schemas.openxmlformats.org/officeDocument/2006/relationships/image" Target="../media/image15.png"/><Relationship Id="rId2" Type="http://schemas.openxmlformats.org/officeDocument/2006/relationships/slide" Target="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slide" Target="slide15.xml"/><Relationship Id="rId4" Type="http://schemas.openxmlformats.org/officeDocument/2006/relationships/slide" Target="slide16.xml"/><Relationship Id="rId9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2.xml"/><Relationship Id="rId1" Type="http://schemas.openxmlformats.org/officeDocument/2006/relationships/audio" Target="NULL" TargetMode="External"/><Relationship Id="rId5" Type="http://schemas.openxmlformats.org/officeDocument/2006/relationships/slide" Target="slide17.xml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" Target="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audio" Target="NULL" TargetMode="Externa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audio" Target="NULL" TargetMode="External"/><Relationship Id="rId4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2.xml"/><Relationship Id="rId1" Type="http://schemas.openxmlformats.org/officeDocument/2006/relationships/audio" Target="NULL" TargetMode="External"/><Relationship Id="rId5" Type="http://schemas.openxmlformats.org/officeDocument/2006/relationships/image" Target="../media/image31.jpeg"/><Relationship Id="rId4" Type="http://schemas.openxmlformats.org/officeDocument/2006/relationships/image" Target="../media/image3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slideLayout" Target="../slideLayouts/slideLayout2.xml"/><Relationship Id="rId1" Type="http://schemas.openxmlformats.org/officeDocument/2006/relationships/audio" Target="NULL" TargetMode="External"/><Relationship Id="rId4" Type="http://schemas.openxmlformats.org/officeDocument/2006/relationships/image" Target="../media/image37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audio" Target="NULL" TargetMode="External"/><Relationship Id="rId5" Type="http://schemas.openxmlformats.org/officeDocument/2006/relationships/image" Target="../media/image39.gif"/><Relationship Id="rId4" Type="http://schemas.openxmlformats.org/officeDocument/2006/relationships/image" Target="../media/image3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audio" Target="NULL" TargetMode="Externa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audio" Target="NULL" TargetMode="External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hape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267200" y="3124200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8" name="Picture 2" descr="http://i.ytimg.com/vi/ePAjyj08f9Y/maxresdefault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252413" y="0"/>
            <a:ext cx="9144001" cy="689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0" name="Rectangle 4"/>
          <p:cNvSpPr>
            <a:spLocks noChangeArrowheads="1"/>
          </p:cNvSpPr>
          <p:nvPr/>
        </p:nvSpPr>
        <p:spPr bwMode="auto">
          <a:xfrm>
            <a:off x="1258888" y="1916113"/>
            <a:ext cx="65532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800"/>
              <a:t>Интерактивная игра по математике для подготовительной группы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51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53" name="Группа 3"/>
          <p:cNvGrpSpPr>
            <a:grpSpLocks/>
          </p:cNvGrpSpPr>
          <p:nvPr/>
        </p:nvGrpSpPr>
        <p:grpSpPr bwMode="auto">
          <a:xfrm>
            <a:off x="611188" y="1196975"/>
            <a:ext cx="7586662" cy="3276600"/>
            <a:chOff x="1043608" y="980728"/>
            <a:chExt cx="7586641" cy="3276437"/>
          </a:xfrm>
        </p:grpSpPr>
        <p:pic>
          <p:nvPicPr>
            <p:cNvPr id="23554" name="Picture 2" descr="http://www.ogretmenkafe.com/images/photoalbum/album_29/egitimselkavramsal_8.jpg"/>
            <p:cNvPicPr>
              <a:picLocks noChangeAspect="1" noChangeArrowheads="1"/>
            </p:cNvPicPr>
            <p:nvPr/>
          </p:nvPicPr>
          <p:blipFill>
            <a:blip r:embed="rId2"/>
            <a:srcRect l="3271" r="27318" b="4247"/>
            <a:stretch>
              <a:fillRect/>
            </a:stretch>
          </p:blipFill>
          <p:spPr bwMode="auto">
            <a:xfrm>
              <a:off x="5796136" y="1412776"/>
              <a:ext cx="2834113" cy="28443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Выноска-облако 5"/>
            <p:cNvSpPr/>
            <p:nvPr/>
          </p:nvSpPr>
          <p:spPr>
            <a:xfrm>
              <a:off x="1043608" y="980728"/>
              <a:ext cx="3960801" cy="3024038"/>
            </a:xfrm>
            <a:prstGeom prst="cloudCallout">
              <a:avLst>
                <a:gd name="adj1" fmla="val 94301"/>
                <a:gd name="adj2" fmla="val 23160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800" dirty="0"/>
                <a:t>Как меня зовут?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800" dirty="0"/>
                <a:t>Найди всех моих друзей!!!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Равнобедренный треугольник 5">
            <a:hlinkClick r:id="rId2" action="ppaction://hlinksldjump"/>
          </p:cNvPr>
          <p:cNvSpPr/>
          <p:nvPr/>
        </p:nvSpPr>
        <p:spPr>
          <a:xfrm>
            <a:off x="4862513" y="2992438"/>
            <a:ext cx="1543050" cy="2128837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Равнобедренный треугольник 6">
            <a:hlinkClick r:id="rId3" action="ppaction://hlinksldjump"/>
          </p:cNvPr>
          <p:cNvSpPr/>
          <p:nvPr/>
        </p:nvSpPr>
        <p:spPr>
          <a:xfrm>
            <a:off x="4713288" y="1081088"/>
            <a:ext cx="2700337" cy="638175"/>
          </a:xfrm>
          <a:prstGeom prst="triangl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Равнобедренный треугольник 7">
            <a:hlinkClick r:id="rId4" action="ppaction://hlinksldjump"/>
          </p:cNvPr>
          <p:cNvSpPr/>
          <p:nvPr/>
        </p:nvSpPr>
        <p:spPr>
          <a:xfrm rot="5400000">
            <a:off x="5006182" y="4941093"/>
            <a:ext cx="927100" cy="1871663"/>
          </a:xfrm>
          <a:prstGeom prst="triangl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" name="Равнобедренный треугольник 8">
            <a:hlinkClick r:id="rId5" action="ppaction://hlinksldjump"/>
          </p:cNvPr>
          <p:cNvSpPr/>
          <p:nvPr/>
        </p:nvSpPr>
        <p:spPr>
          <a:xfrm rot="13533278">
            <a:off x="2110582" y="5137944"/>
            <a:ext cx="1655762" cy="869950"/>
          </a:xfrm>
          <a:prstGeom prst="triangl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grpSp>
        <p:nvGrpSpPr>
          <p:cNvPr id="24581" name="Группа 14"/>
          <p:cNvGrpSpPr>
            <a:grpSpLocks/>
          </p:cNvGrpSpPr>
          <p:nvPr/>
        </p:nvGrpSpPr>
        <p:grpSpPr bwMode="auto">
          <a:xfrm>
            <a:off x="468313" y="350838"/>
            <a:ext cx="8207375" cy="6219825"/>
            <a:chOff x="467544" y="350391"/>
            <a:chExt cx="8208912" cy="6220438"/>
          </a:xfrm>
        </p:grpSpPr>
        <p:pic>
          <p:nvPicPr>
            <p:cNvPr id="24582" name="Picture 4" descr="http://cs6.pikabu.ru/images/big_size_comm/2015-04_2/14285712292287.png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7740352" y="5661248"/>
              <a:ext cx="936104" cy="9095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583" name="Picture 6" descr="http://www.abc-color.com/image/coloring/figures/001/circle/circle-picture-color.png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2647786" y="3236284"/>
              <a:ext cx="2192244" cy="15121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584" name="Picture 8" descr="http://www.svarga.su/canvas.files/p0000023.jpg"/>
            <p:cNvPicPr>
              <a:picLocks noChangeAspect="1" noChangeArrowheads="1"/>
            </p:cNvPicPr>
            <p:nvPr/>
          </p:nvPicPr>
          <p:blipFill>
            <a:blip r:embed="rId8"/>
            <a:srcRect l="21780" t="21802" r="30190" b="34637"/>
            <a:stretch>
              <a:fillRect/>
            </a:stretch>
          </p:blipFill>
          <p:spPr bwMode="auto">
            <a:xfrm>
              <a:off x="6826123" y="3615144"/>
              <a:ext cx="1828458" cy="16583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585" name="Picture 10" descr="http://ic.pics.livejournal.com/kirillvolgar/24790389/156366/156366_600.jpg"/>
            <p:cNvPicPr>
              <a:picLocks noChangeAspect="1" noChangeArrowheads="1"/>
            </p:cNvPicPr>
            <p:nvPr/>
          </p:nvPicPr>
          <p:blipFill>
            <a:blip r:embed="rId9"/>
            <a:srcRect l="298" t="66786" r="78242" b="3458"/>
            <a:stretch>
              <a:fillRect/>
            </a:stretch>
          </p:blipFill>
          <p:spPr bwMode="auto">
            <a:xfrm>
              <a:off x="1259632" y="3022809"/>
              <a:ext cx="1226416" cy="12753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" name="Прямоугольник 3"/>
            <p:cNvSpPr/>
            <p:nvPr/>
          </p:nvSpPr>
          <p:spPr>
            <a:xfrm>
              <a:off x="5794603" y="2776330"/>
              <a:ext cx="1224192" cy="43343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3428785" y="350391"/>
              <a:ext cx="1008252" cy="2370371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0" name="Овал 9"/>
            <p:cNvSpPr/>
            <p:nvPr/>
          </p:nvSpPr>
          <p:spPr>
            <a:xfrm>
              <a:off x="7414157" y="1468101"/>
              <a:ext cx="793899" cy="2070304"/>
            </a:xfrm>
            <a:prstGeom prst="ellips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1" name="Овал 10"/>
            <p:cNvSpPr/>
            <p:nvPr/>
          </p:nvSpPr>
          <p:spPr>
            <a:xfrm>
              <a:off x="467544" y="1718951"/>
              <a:ext cx="2432505" cy="939893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2" name="Правильный пятиугольник 11"/>
            <p:cNvSpPr/>
            <p:nvPr/>
          </p:nvSpPr>
          <p:spPr>
            <a:xfrm>
              <a:off x="754935" y="4365574"/>
              <a:ext cx="1513171" cy="1511449"/>
            </a:xfrm>
            <a:prstGeom prst="pentagon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Правильный пятиугольник 12"/>
            <p:cNvSpPr/>
            <p:nvPr/>
          </p:nvSpPr>
          <p:spPr>
            <a:xfrm>
              <a:off x="720003" y="534559"/>
              <a:ext cx="792311" cy="663640"/>
            </a:xfrm>
            <a:prstGeom prst="pentagon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601" name="Группа 3"/>
          <p:cNvGrpSpPr>
            <a:grpSpLocks/>
          </p:cNvGrpSpPr>
          <p:nvPr/>
        </p:nvGrpSpPr>
        <p:grpSpPr bwMode="auto">
          <a:xfrm>
            <a:off x="611188" y="1196975"/>
            <a:ext cx="7586662" cy="3276600"/>
            <a:chOff x="1043608" y="980728"/>
            <a:chExt cx="7586641" cy="3276437"/>
          </a:xfrm>
        </p:grpSpPr>
        <p:pic>
          <p:nvPicPr>
            <p:cNvPr id="25603" name="Picture 2" descr="http://www.ogretmenkafe.com/images/photoalbum/album_29/egitimselkavramsal_8.jpg"/>
            <p:cNvPicPr>
              <a:picLocks noChangeAspect="1" noChangeArrowheads="1"/>
            </p:cNvPicPr>
            <p:nvPr/>
          </p:nvPicPr>
          <p:blipFill>
            <a:blip r:embed="rId2"/>
            <a:srcRect l="3271" r="27318" b="4247"/>
            <a:stretch>
              <a:fillRect/>
            </a:stretch>
          </p:blipFill>
          <p:spPr bwMode="auto">
            <a:xfrm>
              <a:off x="5796136" y="1412776"/>
              <a:ext cx="2834113" cy="28443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Выноска-облако 5"/>
            <p:cNvSpPr/>
            <p:nvPr/>
          </p:nvSpPr>
          <p:spPr>
            <a:xfrm>
              <a:off x="1043608" y="980728"/>
              <a:ext cx="3960801" cy="3024038"/>
            </a:xfrm>
            <a:prstGeom prst="cloudCallout">
              <a:avLst>
                <a:gd name="adj1" fmla="val 94301"/>
                <a:gd name="adj2" fmla="val 23160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800" dirty="0"/>
                <a:t>Попробуй еще раз!!!</a:t>
              </a:r>
            </a:p>
          </p:txBody>
        </p:sp>
      </p:grpSp>
      <p:sp>
        <p:nvSpPr>
          <p:cNvPr id="10" name="Стрелка вправо 9">
            <a:hlinkClick r:id="rId3" action="ppaction://hlinksldjump"/>
          </p:cNvPr>
          <p:cNvSpPr/>
          <p:nvPr/>
        </p:nvSpPr>
        <p:spPr>
          <a:xfrm>
            <a:off x="7235825" y="5949950"/>
            <a:ext cx="1223963" cy="6477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2" descr="http://cs7053.vk.me/c540102/v540102372/2dab2/F7og_9HfxU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4288" y="0"/>
            <a:ext cx="91582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Выноска-облако 3"/>
          <p:cNvSpPr/>
          <p:nvPr/>
        </p:nvSpPr>
        <p:spPr>
          <a:xfrm>
            <a:off x="179388" y="188913"/>
            <a:ext cx="3168650" cy="3024187"/>
          </a:xfrm>
          <a:prstGeom prst="cloudCallout">
            <a:avLst>
              <a:gd name="adj1" fmla="val 60577"/>
              <a:gd name="adj2" fmla="val 6191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/>
              <a:t>Молодцы!</a:t>
            </a:r>
          </a:p>
        </p:txBody>
      </p:sp>
      <p:pic>
        <p:nvPicPr>
          <p:cNvPr id="2" name="Shape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4267200" y="3124200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Стрелка вправо 4">
            <a:hlinkClick r:id="rId5" action="ppaction://hlinksldjump"/>
          </p:cNvPr>
          <p:cNvSpPr/>
          <p:nvPr/>
        </p:nvSpPr>
        <p:spPr>
          <a:xfrm>
            <a:off x="7596188" y="6308725"/>
            <a:ext cx="1296987" cy="5048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108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2" descr="http://cs7053.vk.me/c540102/v540102372/2dab2/F7og_9HfxU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582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Выноска-облако 3"/>
          <p:cNvSpPr/>
          <p:nvPr/>
        </p:nvSpPr>
        <p:spPr>
          <a:xfrm>
            <a:off x="179388" y="188913"/>
            <a:ext cx="3168650" cy="3024187"/>
          </a:xfrm>
          <a:prstGeom prst="cloudCallout">
            <a:avLst>
              <a:gd name="adj1" fmla="val 60577"/>
              <a:gd name="adj2" fmla="val 6191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/>
              <a:t>Молодцы!</a:t>
            </a:r>
          </a:p>
        </p:txBody>
      </p:sp>
      <p:sp>
        <p:nvSpPr>
          <p:cNvPr id="5" name="Стрелка вправо 4">
            <a:hlinkClick r:id="rId3" action="ppaction://hlinksldjump"/>
          </p:cNvPr>
          <p:cNvSpPr/>
          <p:nvPr/>
        </p:nvSpPr>
        <p:spPr>
          <a:xfrm>
            <a:off x="7596188" y="6308725"/>
            <a:ext cx="1296987" cy="5048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2" descr="http://cs7053.vk.me/c540102/v540102372/2dab2/F7og_9HfxU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582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Выноска-облако 3"/>
          <p:cNvSpPr/>
          <p:nvPr/>
        </p:nvSpPr>
        <p:spPr>
          <a:xfrm>
            <a:off x="179388" y="188913"/>
            <a:ext cx="3168650" cy="3024187"/>
          </a:xfrm>
          <a:prstGeom prst="cloudCallout">
            <a:avLst>
              <a:gd name="adj1" fmla="val 60577"/>
              <a:gd name="adj2" fmla="val 6191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/>
              <a:t>Молодцы!</a:t>
            </a:r>
          </a:p>
        </p:txBody>
      </p:sp>
      <p:sp>
        <p:nvSpPr>
          <p:cNvPr id="5" name="Стрелка вправо 4">
            <a:hlinkClick r:id="rId3" action="ppaction://hlinksldjump"/>
          </p:cNvPr>
          <p:cNvSpPr/>
          <p:nvPr/>
        </p:nvSpPr>
        <p:spPr>
          <a:xfrm>
            <a:off x="7596188" y="6308725"/>
            <a:ext cx="1296987" cy="5048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2" descr="http://cs7053.vk.me/c540102/v540102372/2dab2/F7og_9HfxU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582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Выноска-облако 3"/>
          <p:cNvSpPr/>
          <p:nvPr/>
        </p:nvSpPr>
        <p:spPr>
          <a:xfrm>
            <a:off x="179388" y="188913"/>
            <a:ext cx="3168650" cy="3024187"/>
          </a:xfrm>
          <a:prstGeom prst="cloudCallout">
            <a:avLst>
              <a:gd name="adj1" fmla="val 60577"/>
              <a:gd name="adj2" fmla="val 6191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/>
              <a:t>Молодцы!</a:t>
            </a:r>
          </a:p>
        </p:txBody>
      </p:sp>
      <p:sp>
        <p:nvSpPr>
          <p:cNvPr id="5" name="Стрелка вправо 4">
            <a:hlinkClick r:id="rId3" action="ppaction://hlinksldjump"/>
          </p:cNvPr>
          <p:cNvSpPr/>
          <p:nvPr/>
        </p:nvSpPr>
        <p:spPr>
          <a:xfrm>
            <a:off x="7596188" y="6308725"/>
            <a:ext cx="1296987" cy="5048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Равнобедренный треугольник 5">
            <a:hlinkClick r:id="rId2" action="ppaction://hlinksldjump"/>
          </p:cNvPr>
          <p:cNvSpPr/>
          <p:nvPr/>
        </p:nvSpPr>
        <p:spPr>
          <a:xfrm>
            <a:off x="4862513" y="2992438"/>
            <a:ext cx="1543050" cy="2128837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>
            <a:off x="5006182" y="4941093"/>
            <a:ext cx="927100" cy="1871663"/>
          </a:xfrm>
          <a:prstGeom prst="triangl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" name="Равнобедренный треугольник 8"/>
          <p:cNvSpPr/>
          <p:nvPr/>
        </p:nvSpPr>
        <p:spPr>
          <a:xfrm rot="13533278">
            <a:off x="2110582" y="5137944"/>
            <a:ext cx="1655762" cy="869950"/>
          </a:xfrm>
          <a:prstGeom prst="triangl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grpSp>
        <p:nvGrpSpPr>
          <p:cNvPr id="30724" name="Группа 14"/>
          <p:cNvGrpSpPr>
            <a:grpSpLocks/>
          </p:cNvGrpSpPr>
          <p:nvPr/>
        </p:nvGrpSpPr>
        <p:grpSpPr bwMode="auto">
          <a:xfrm>
            <a:off x="468313" y="350838"/>
            <a:ext cx="8207375" cy="6219825"/>
            <a:chOff x="467544" y="350391"/>
            <a:chExt cx="8208912" cy="6220438"/>
          </a:xfrm>
        </p:grpSpPr>
        <p:pic>
          <p:nvPicPr>
            <p:cNvPr id="30725" name="Picture 4" descr="http://cs6.pikabu.ru/images/big_size_comm/2015-04_2/14285712292287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7740352" y="5661248"/>
              <a:ext cx="936104" cy="9095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0726" name="Picture 6" descr="http://www.abc-color.com/image/coloring/figures/001/circle/circle-picture-color.pn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647786" y="3236284"/>
              <a:ext cx="2192244" cy="15121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0727" name="Picture 8" descr="http://www.svarga.su/canvas.files/p0000023.jpg"/>
            <p:cNvPicPr>
              <a:picLocks noChangeAspect="1" noChangeArrowheads="1"/>
            </p:cNvPicPr>
            <p:nvPr/>
          </p:nvPicPr>
          <p:blipFill>
            <a:blip r:embed="rId5"/>
            <a:srcRect l="21780" t="21802" r="30190" b="34637"/>
            <a:stretch>
              <a:fillRect/>
            </a:stretch>
          </p:blipFill>
          <p:spPr bwMode="auto">
            <a:xfrm>
              <a:off x="6826123" y="3615144"/>
              <a:ext cx="1828458" cy="16583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0728" name="Picture 10" descr="http://ic.pics.livejournal.com/kirillvolgar/24790389/156366/156366_600.jpg"/>
            <p:cNvPicPr>
              <a:picLocks noChangeAspect="1" noChangeArrowheads="1"/>
            </p:cNvPicPr>
            <p:nvPr/>
          </p:nvPicPr>
          <p:blipFill>
            <a:blip r:embed="rId6"/>
            <a:srcRect l="298" t="66786" r="78242" b="3458"/>
            <a:stretch>
              <a:fillRect/>
            </a:stretch>
          </p:blipFill>
          <p:spPr bwMode="auto">
            <a:xfrm>
              <a:off x="1259632" y="3022809"/>
              <a:ext cx="1226416" cy="12753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" name="Прямоугольник 3"/>
            <p:cNvSpPr/>
            <p:nvPr/>
          </p:nvSpPr>
          <p:spPr>
            <a:xfrm>
              <a:off x="5794603" y="2776330"/>
              <a:ext cx="1224192" cy="43343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3428785" y="350391"/>
              <a:ext cx="1008252" cy="2370371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0" name="Овал 9"/>
            <p:cNvSpPr/>
            <p:nvPr/>
          </p:nvSpPr>
          <p:spPr>
            <a:xfrm>
              <a:off x="7414157" y="1468101"/>
              <a:ext cx="793899" cy="2070304"/>
            </a:xfrm>
            <a:prstGeom prst="ellips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1" name="Овал 10"/>
            <p:cNvSpPr/>
            <p:nvPr/>
          </p:nvSpPr>
          <p:spPr>
            <a:xfrm>
              <a:off x="467544" y="1718951"/>
              <a:ext cx="2432505" cy="939893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2" name="Правильный пятиугольник 11"/>
            <p:cNvSpPr/>
            <p:nvPr/>
          </p:nvSpPr>
          <p:spPr>
            <a:xfrm>
              <a:off x="754935" y="4365574"/>
              <a:ext cx="1513171" cy="1511449"/>
            </a:xfrm>
            <a:prstGeom prst="pentagon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Правильный пятиугольник 12"/>
            <p:cNvSpPr/>
            <p:nvPr/>
          </p:nvSpPr>
          <p:spPr>
            <a:xfrm>
              <a:off x="720003" y="534559"/>
              <a:ext cx="792311" cy="663640"/>
            </a:xfrm>
            <a:prstGeom prst="pentagon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Picture 4" descr="http://cs6.pikabu.ru/images/big_size_comm/2015-04_2/14285712292287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40650" y="5661025"/>
            <a:ext cx="935038" cy="909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6" name="Picture 6" descr="http://www.abc-color.com/image/coloring/figures/001/circle/circle-picture-color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47950" y="3236913"/>
            <a:ext cx="2192338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7" name="Picture 8" descr="http://www.svarga.su/canvas.files/p0000023.jpg"/>
          <p:cNvPicPr>
            <a:picLocks noChangeAspect="1" noChangeArrowheads="1"/>
          </p:cNvPicPr>
          <p:nvPr/>
        </p:nvPicPr>
        <p:blipFill>
          <a:blip r:embed="rId4"/>
          <a:srcRect l="21780" t="21802" r="30190" b="34637"/>
          <a:stretch>
            <a:fillRect/>
          </a:stretch>
        </p:blipFill>
        <p:spPr bwMode="auto">
          <a:xfrm>
            <a:off x="6826250" y="3614738"/>
            <a:ext cx="1828800" cy="1658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8" name="Picture 10" descr="http://ic.pics.livejournal.com/kirillvolgar/24790389/156366/156366_600.jpg"/>
          <p:cNvPicPr>
            <a:picLocks noChangeAspect="1" noChangeArrowheads="1"/>
          </p:cNvPicPr>
          <p:nvPr/>
        </p:nvPicPr>
        <p:blipFill>
          <a:blip r:embed="rId5"/>
          <a:srcRect l="298" t="66786" r="78242" b="3458"/>
          <a:stretch>
            <a:fillRect/>
          </a:stretch>
        </p:blipFill>
        <p:spPr bwMode="auto">
          <a:xfrm>
            <a:off x="1258888" y="3022600"/>
            <a:ext cx="1227137" cy="127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5794375" y="2776538"/>
            <a:ext cx="1223963" cy="431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429000" y="350838"/>
            <a:ext cx="1008063" cy="2370137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>
            <a:off x="5006182" y="4941093"/>
            <a:ext cx="927100" cy="1871663"/>
          </a:xfrm>
          <a:prstGeom prst="triangl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" name="Равнобедренный треугольник 8"/>
          <p:cNvSpPr/>
          <p:nvPr/>
        </p:nvSpPr>
        <p:spPr>
          <a:xfrm rot="13533278">
            <a:off x="2110582" y="5137944"/>
            <a:ext cx="1655762" cy="869950"/>
          </a:xfrm>
          <a:prstGeom prst="triangl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7413625" y="1468438"/>
            <a:ext cx="795338" cy="207010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468313" y="1779588"/>
            <a:ext cx="2430462" cy="94138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" name="Правильный пятиугольник 11"/>
          <p:cNvSpPr/>
          <p:nvPr/>
        </p:nvSpPr>
        <p:spPr>
          <a:xfrm>
            <a:off x="755650" y="4365625"/>
            <a:ext cx="1512888" cy="1511300"/>
          </a:xfrm>
          <a:prstGeom prst="pentagon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" name="Правильный пятиугольник 12"/>
          <p:cNvSpPr/>
          <p:nvPr/>
        </p:nvSpPr>
        <p:spPr>
          <a:xfrm>
            <a:off x="719138" y="593725"/>
            <a:ext cx="792162" cy="665163"/>
          </a:xfrm>
          <a:prstGeom prst="pentagon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Picture 4" descr="http://cs6.pikabu.ru/images/big_size_comm/2015-04_2/14285712292287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40650" y="5661025"/>
            <a:ext cx="935038" cy="909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0" name="Picture 6" descr="http://www.abc-color.com/image/coloring/figures/001/circle/circle-picture-color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47950" y="3236913"/>
            <a:ext cx="2192338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1" name="Picture 8" descr="http://www.svarga.su/canvas.files/p0000023.jpg"/>
          <p:cNvPicPr>
            <a:picLocks noChangeAspect="1" noChangeArrowheads="1"/>
          </p:cNvPicPr>
          <p:nvPr/>
        </p:nvPicPr>
        <p:blipFill>
          <a:blip r:embed="rId4"/>
          <a:srcRect l="21780" t="21802" r="30190" b="34637"/>
          <a:stretch>
            <a:fillRect/>
          </a:stretch>
        </p:blipFill>
        <p:spPr bwMode="auto">
          <a:xfrm>
            <a:off x="6826250" y="3614738"/>
            <a:ext cx="1828800" cy="1658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2" name="Picture 10" descr="http://ic.pics.livejournal.com/kirillvolgar/24790389/156366/156366_600.jpg"/>
          <p:cNvPicPr>
            <a:picLocks noChangeAspect="1" noChangeArrowheads="1"/>
          </p:cNvPicPr>
          <p:nvPr/>
        </p:nvPicPr>
        <p:blipFill>
          <a:blip r:embed="rId5"/>
          <a:srcRect l="298" t="66786" r="78242" b="3458"/>
          <a:stretch>
            <a:fillRect/>
          </a:stretch>
        </p:blipFill>
        <p:spPr bwMode="auto">
          <a:xfrm>
            <a:off x="1258888" y="3022600"/>
            <a:ext cx="1227137" cy="127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5794375" y="2776538"/>
            <a:ext cx="1223963" cy="431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429000" y="350838"/>
            <a:ext cx="1008063" cy="2370137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Равнобедренный треугольник 5"/>
          <p:cNvSpPr/>
          <p:nvPr/>
        </p:nvSpPr>
        <p:spPr>
          <a:xfrm>
            <a:off x="4862513" y="2992438"/>
            <a:ext cx="1543050" cy="2128837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Равнобедренный треугольник 6"/>
          <p:cNvSpPr/>
          <p:nvPr/>
        </p:nvSpPr>
        <p:spPr>
          <a:xfrm>
            <a:off x="4713288" y="1081088"/>
            <a:ext cx="2700337" cy="638175"/>
          </a:xfrm>
          <a:prstGeom prst="triangl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>
            <a:off x="5006182" y="4941093"/>
            <a:ext cx="927100" cy="1871663"/>
          </a:xfrm>
          <a:prstGeom prst="triangl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" name="Равнобедренный треугольник 8"/>
          <p:cNvSpPr/>
          <p:nvPr/>
        </p:nvSpPr>
        <p:spPr>
          <a:xfrm rot="13533278">
            <a:off x="2110582" y="5137944"/>
            <a:ext cx="1655762" cy="869950"/>
          </a:xfrm>
          <a:prstGeom prst="triangl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7413625" y="1468438"/>
            <a:ext cx="795338" cy="207010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468313" y="1779588"/>
            <a:ext cx="2430462" cy="94138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" name="Правильный пятиугольник 11"/>
          <p:cNvSpPr/>
          <p:nvPr/>
        </p:nvSpPr>
        <p:spPr>
          <a:xfrm>
            <a:off x="755650" y="4365625"/>
            <a:ext cx="1512888" cy="1511300"/>
          </a:xfrm>
          <a:prstGeom prst="pentagon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" name="Правильный пятиугольник 12"/>
          <p:cNvSpPr/>
          <p:nvPr/>
        </p:nvSpPr>
        <p:spPr>
          <a:xfrm>
            <a:off x="719138" y="593725"/>
            <a:ext cx="792162" cy="665163"/>
          </a:xfrm>
          <a:prstGeom prst="pentagon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Shape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267200" y="3124200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20040" indent="-320040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endParaRPr lang="ru-RU"/>
          </a:p>
        </p:txBody>
      </p:sp>
      <p:pic>
        <p:nvPicPr>
          <p:cNvPr id="15363" name="Picture 2" descr="http://img1.globalinfo.ua/im/2014/10/29/dgKiQn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7938" y="0"/>
            <a:ext cx="915987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Выноска-облако 3"/>
          <p:cNvSpPr/>
          <p:nvPr/>
        </p:nvSpPr>
        <p:spPr>
          <a:xfrm>
            <a:off x="4787900" y="163513"/>
            <a:ext cx="2016125" cy="1439862"/>
          </a:xfrm>
          <a:prstGeom prst="cloudCallou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Сосчитай моих учеников.</a:t>
            </a:r>
          </a:p>
        </p:txBody>
      </p:sp>
      <p:pic>
        <p:nvPicPr>
          <p:cNvPr id="2059" name="Picture 11" descr="http://img-fotki.yandex.ru/get/5200/200418627.9b/0_1260c9_6c715ae1_XL.png"/>
          <p:cNvPicPr>
            <a:picLocks noChangeAspect="1" noChangeArrowheads="1"/>
          </p:cNvPicPr>
          <p:nvPr/>
        </p:nvPicPr>
        <p:blipFill>
          <a:blip r:embed="rId5"/>
          <a:srcRect r="85774" b="55241"/>
          <a:stretch>
            <a:fillRect/>
          </a:stretch>
        </p:blipFill>
        <p:spPr bwMode="auto">
          <a:xfrm>
            <a:off x="971550" y="5046663"/>
            <a:ext cx="1084263" cy="1811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1" name="Picture 13" descr="http://img-fotki.yandex.ru/get/5200/200418627.9b/0_1260c9_6c715ae1_XL.png"/>
          <p:cNvPicPr>
            <a:picLocks noChangeAspect="1" noChangeArrowheads="1"/>
          </p:cNvPicPr>
          <p:nvPr/>
        </p:nvPicPr>
        <p:blipFill>
          <a:blip r:embed="rId5"/>
          <a:srcRect l="18262" r="64421" b="54927"/>
          <a:stretch>
            <a:fillRect/>
          </a:stretch>
        </p:blipFill>
        <p:spPr bwMode="auto">
          <a:xfrm>
            <a:off x="2055813" y="1341438"/>
            <a:ext cx="1027112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3" name="Picture 15" descr="http://img-fotki.yandex.ru/get/5200/200418627.9b/0_1260c9_6c715ae1_XL.png"/>
          <p:cNvPicPr>
            <a:picLocks noChangeAspect="1" noChangeArrowheads="1"/>
          </p:cNvPicPr>
          <p:nvPr/>
        </p:nvPicPr>
        <p:blipFill>
          <a:blip r:embed="rId5"/>
          <a:srcRect l="40323" r="43040" b="53471"/>
          <a:stretch>
            <a:fillRect/>
          </a:stretch>
        </p:blipFill>
        <p:spPr bwMode="auto">
          <a:xfrm>
            <a:off x="7042150" y="279400"/>
            <a:ext cx="1268413" cy="188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5" name="Picture 17" descr="http://img-fotki.yandex.ru/get/5200/200418627.9b/0_1260c9_6c715ae1_XL.png"/>
          <p:cNvPicPr>
            <a:picLocks noChangeAspect="1" noChangeArrowheads="1"/>
          </p:cNvPicPr>
          <p:nvPr/>
        </p:nvPicPr>
        <p:blipFill>
          <a:blip r:embed="rId5"/>
          <a:srcRect l="60019" r="19389" b="53922"/>
          <a:stretch>
            <a:fillRect/>
          </a:stretch>
        </p:blipFill>
        <p:spPr bwMode="auto">
          <a:xfrm>
            <a:off x="2771775" y="4365625"/>
            <a:ext cx="1568450" cy="1865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7" name="Picture 19" descr="http://img-fotki.yandex.ru/get/5200/200418627.9b/0_1260c9_6c715ae1_XL.png"/>
          <p:cNvPicPr>
            <a:picLocks noChangeAspect="1" noChangeArrowheads="1"/>
          </p:cNvPicPr>
          <p:nvPr/>
        </p:nvPicPr>
        <p:blipFill>
          <a:blip r:embed="rId5"/>
          <a:srcRect l="82352" b="55241"/>
          <a:stretch>
            <a:fillRect/>
          </a:stretch>
        </p:blipFill>
        <p:spPr bwMode="auto">
          <a:xfrm>
            <a:off x="5199063" y="5432425"/>
            <a:ext cx="1049337" cy="141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9" name="Picture 21" descr="http://img-fotki.yandex.ru/get/5200/200418627.9b/0_1260c9_6c715ae1_XL.png"/>
          <p:cNvPicPr>
            <a:picLocks noChangeAspect="1" noChangeArrowheads="1"/>
          </p:cNvPicPr>
          <p:nvPr/>
        </p:nvPicPr>
        <p:blipFill>
          <a:blip r:embed="rId5"/>
          <a:srcRect t="52824" r="84158"/>
          <a:stretch>
            <a:fillRect/>
          </a:stretch>
        </p:blipFill>
        <p:spPr bwMode="auto">
          <a:xfrm>
            <a:off x="7921625" y="4476750"/>
            <a:ext cx="1208088" cy="190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0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0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7" dur="17751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4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Picture 4" descr="http://cs6.pikabu.ru/images/big_size_comm/2015-04_2/14285712292287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40650" y="5661025"/>
            <a:ext cx="935038" cy="909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4" name="Picture 6" descr="http://www.abc-color.com/image/coloring/figures/001/circle/circle-picture-color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47950" y="3236913"/>
            <a:ext cx="2192338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5" name="Picture 8" descr="http://www.svarga.su/canvas.files/p0000023.jpg"/>
          <p:cNvPicPr>
            <a:picLocks noChangeAspect="1" noChangeArrowheads="1"/>
          </p:cNvPicPr>
          <p:nvPr/>
        </p:nvPicPr>
        <p:blipFill>
          <a:blip r:embed="rId4"/>
          <a:srcRect l="21780" t="21802" r="30190" b="34637"/>
          <a:stretch>
            <a:fillRect/>
          </a:stretch>
        </p:blipFill>
        <p:spPr bwMode="auto">
          <a:xfrm>
            <a:off x="6826250" y="3614738"/>
            <a:ext cx="1828800" cy="1658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6" name="Picture 10" descr="http://ic.pics.livejournal.com/kirillvolgar/24790389/156366/156366_600.jpg"/>
          <p:cNvPicPr>
            <a:picLocks noChangeAspect="1" noChangeArrowheads="1"/>
          </p:cNvPicPr>
          <p:nvPr/>
        </p:nvPicPr>
        <p:blipFill>
          <a:blip r:embed="rId5"/>
          <a:srcRect l="298" t="66786" r="78242" b="3458"/>
          <a:stretch>
            <a:fillRect/>
          </a:stretch>
        </p:blipFill>
        <p:spPr bwMode="auto">
          <a:xfrm>
            <a:off x="1258888" y="3022600"/>
            <a:ext cx="1227137" cy="127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5794375" y="2776538"/>
            <a:ext cx="1223963" cy="431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429000" y="350838"/>
            <a:ext cx="1008063" cy="2370137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Равнобедренный треугольник 5"/>
          <p:cNvSpPr/>
          <p:nvPr/>
        </p:nvSpPr>
        <p:spPr>
          <a:xfrm>
            <a:off x="4862513" y="2992438"/>
            <a:ext cx="1543050" cy="2128837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Равнобедренный треугольник 6"/>
          <p:cNvSpPr/>
          <p:nvPr/>
        </p:nvSpPr>
        <p:spPr>
          <a:xfrm>
            <a:off x="4713288" y="1081088"/>
            <a:ext cx="2700337" cy="638175"/>
          </a:xfrm>
          <a:prstGeom prst="triangl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>
            <a:off x="5006182" y="4941093"/>
            <a:ext cx="927100" cy="1871663"/>
          </a:xfrm>
          <a:prstGeom prst="triangl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" name="Равнобедренный треугольник 8"/>
          <p:cNvSpPr/>
          <p:nvPr/>
        </p:nvSpPr>
        <p:spPr>
          <a:xfrm rot="13533278">
            <a:off x="2110582" y="5137944"/>
            <a:ext cx="1655762" cy="869950"/>
          </a:xfrm>
          <a:prstGeom prst="triangl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7413625" y="1468438"/>
            <a:ext cx="795338" cy="207010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468313" y="1779588"/>
            <a:ext cx="2430462" cy="94138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" name="Правильный пятиугольник 11"/>
          <p:cNvSpPr/>
          <p:nvPr/>
        </p:nvSpPr>
        <p:spPr>
          <a:xfrm>
            <a:off x="755650" y="4365625"/>
            <a:ext cx="1512888" cy="1511300"/>
          </a:xfrm>
          <a:prstGeom prst="pentagon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" name="Правильный пятиугольник 12"/>
          <p:cNvSpPr/>
          <p:nvPr/>
        </p:nvSpPr>
        <p:spPr>
          <a:xfrm>
            <a:off x="719138" y="593725"/>
            <a:ext cx="792162" cy="665163"/>
          </a:xfrm>
          <a:prstGeom prst="pentagon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20040" indent="-320040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endParaRPr lang="ru-RU"/>
          </a:p>
        </p:txBody>
      </p:sp>
      <p:sp>
        <p:nvSpPr>
          <p:cNvPr id="34818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838"/>
            <a:ext cx="6400800" cy="3475037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34819" name="Picture 2" descr="http://cs629220.vk.me/v629220632/b986/8YQZkIcj06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4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Выноска-облако 3"/>
          <p:cNvSpPr/>
          <p:nvPr/>
        </p:nvSpPr>
        <p:spPr>
          <a:xfrm>
            <a:off x="6300788" y="908050"/>
            <a:ext cx="2663825" cy="2952750"/>
          </a:xfrm>
          <a:prstGeom prst="cloudCallout">
            <a:avLst>
              <a:gd name="adj1" fmla="val -77653"/>
              <a:gd name="adj2" fmla="val 5717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Решите задачи.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1" name="Picture 4" descr="http://1.bp.blogspot.com/-A9FDqfJnvR8/VUre0JabCqI/AAAAAAAAZQc/GV5cnXyf0jU/s1600/%D0%A1%D0%BB%D0%BE%D0%B6%D0%B5%D0%BD%D0%B8%D0%B5-1.gif"/>
          <p:cNvPicPr>
            <a:picLocks noChangeAspect="1" noChangeArrowheads="1"/>
          </p:cNvPicPr>
          <p:nvPr/>
        </p:nvPicPr>
        <p:blipFill>
          <a:blip r:embed="rId2"/>
          <a:srcRect l="4398" t="7478" r="4208" b="64796"/>
          <a:stretch>
            <a:fillRect/>
          </a:stretch>
        </p:blipFill>
        <p:spPr bwMode="auto">
          <a:xfrm>
            <a:off x="95250" y="2708275"/>
            <a:ext cx="9018588" cy="402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2" name="Picture 6" descr="http://vitube.com.ua/video1/videoUsers/13/1364/img1.jpg?l=68242250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5250" y="200025"/>
            <a:ext cx="5715000" cy="2420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Выноска-облако 3"/>
          <p:cNvSpPr/>
          <p:nvPr/>
        </p:nvSpPr>
        <p:spPr>
          <a:xfrm>
            <a:off x="3938588" y="115888"/>
            <a:ext cx="2720975" cy="1800225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Выбери правильный ответ.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6597650" y="115888"/>
            <a:ext cx="846138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8800" b="1">
                <a:solidFill>
                  <a:srgbClr val="FFFF00"/>
                </a:solidFill>
                <a:latin typeface="Trebuchet MS" pitchFamily="34" charset="0"/>
              </a:rPr>
              <a:t>5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7415213" y="1193800"/>
            <a:ext cx="1508125" cy="1446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8800" b="1">
                <a:solidFill>
                  <a:srgbClr val="FFFF00"/>
                </a:solidFill>
                <a:latin typeface="Trebuchet MS" pitchFamily="34" charset="0"/>
              </a:rPr>
              <a:t>10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3.35415E-6 L 0.06198 3.35415E-6 C 0.08976 3.35415E-6 0.12396 0.12676 0.12396 0.2297 L 0.12396 0.45986 " pathEditMode="relative" rAng="0" ptsTypes="FfFF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98" y="229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4.98496E-6 L 0.00782 4.98496E-6 C 0.01129 4.98496E-6 0.0158 0.17025 0.0158 0.30881 L 0.0158 0.61878 " pathEditMode="relative" rAng="0" ptsTypes="FfFF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1" y="309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5" name="Picture 2" descr="http://1.bp.blogspot.com/-A9FDqfJnvR8/VUre0JabCqI/AAAAAAAAZQc/GV5cnXyf0jU/s1600/%D0%A1%D0%BB%D0%BE%D0%B6%D0%B5%D0%BD%D0%B8%D0%B5-1.gif"/>
          <p:cNvPicPr>
            <a:picLocks noChangeAspect="1" noChangeArrowheads="1"/>
          </p:cNvPicPr>
          <p:nvPr/>
        </p:nvPicPr>
        <p:blipFill>
          <a:blip r:embed="rId2"/>
          <a:srcRect l="4083" t="63623" r="4083" b="10136"/>
          <a:stretch>
            <a:fillRect/>
          </a:stretch>
        </p:blipFill>
        <p:spPr bwMode="auto">
          <a:xfrm>
            <a:off x="25400" y="2997200"/>
            <a:ext cx="9061450" cy="3686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6" name="Picture 6" descr="http://vitube.com.ua/video1/videoUsers/13/1364/img1.jpg?l=68242250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5250" y="200025"/>
            <a:ext cx="5715000" cy="2420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Выноска-облако 3"/>
          <p:cNvSpPr/>
          <p:nvPr/>
        </p:nvSpPr>
        <p:spPr>
          <a:xfrm>
            <a:off x="3938588" y="115888"/>
            <a:ext cx="2720975" cy="1800225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Выбери правильный ответ.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6597650" y="115888"/>
            <a:ext cx="846138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8800" b="1">
                <a:solidFill>
                  <a:srgbClr val="FFFF00"/>
                </a:solidFill>
                <a:latin typeface="Trebuchet MS" pitchFamily="34" charset="0"/>
              </a:rPr>
              <a:t>4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7415213" y="1193800"/>
            <a:ext cx="846137" cy="1446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8800" b="1">
                <a:solidFill>
                  <a:srgbClr val="FFFF00"/>
                </a:solidFill>
                <a:latin typeface="Trebuchet MS" pitchFamily="34" charset="0"/>
              </a:rPr>
              <a:t>6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3.35415E-6 L 0.06198 3.35415E-6 C 0.08976 3.35415E-6 0.12396 0.12676 0.12396 0.2297 L 0.12396 0.45986 " pathEditMode="relative" rAng="0" ptsTypes="FfFF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98" y="229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4.98496E-6 L 0.00782 4.98496E-6 C 0.01129 4.98496E-6 0.0158 0.17025 0.0158 0.30881 L 0.0158 0.61878 " pathEditMode="relative" rAng="0" ptsTypes="FfFF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1" y="309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89" name="Picture 2" descr="http://2.bp.blogspot.com/-ev7ZhymvKoc/VUrfNkj6XJI/AAAAAAAAZQ0/OhyMkPaWE60/s1600/%D0%92%D1%8B%D1%87%D0%B8%D1%82%D0%B0%D0%BD%D0%B8%D0%B5-1.gif"/>
          <p:cNvPicPr>
            <a:picLocks noChangeAspect="1" noChangeArrowheads="1"/>
          </p:cNvPicPr>
          <p:nvPr/>
        </p:nvPicPr>
        <p:blipFill>
          <a:blip r:embed="rId2"/>
          <a:srcRect l="4311" t="63670" r="4121" b="9258"/>
          <a:stretch>
            <a:fillRect/>
          </a:stretch>
        </p:blipFill>
        <p:spPr bwMode="auto">
          <a:xfrm>
            <a:off x="88900" y="2997200"/>
            <a:ext cx="9036050" cy="380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0" name="Picture 6" descr="http://vitube.com.ua/video1/videoUsers/13/1364/img1.jpg?l=68242250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5250" y="200025"/>
            <a:ext cx="5715000" cy="2420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Выноска-облако 3"/>
          <p:cNvSpPr/>
          <p:nvPr/>
        </p:nvSpPr>
        <p:spPr>
          <a:xfrm>
            <a:off x="3938588" y="115888"/>
            <a:ext cx="2720975" cy="1800225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Выбери правильный ответ.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6597650" y="115888"/>
            <a:ext cx="846138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8800" b="1">
                <a:solidFill>
                  <a:srgbClr val="FFFF00"/>
                </a:solidFill>
                <a:latin typeface="Trebuchet MS" pitchFamily="34" charset="0"/>
              </a:rPr>
              <a:t>3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7415213" y="1193800"/>
            <a:ext cx="846137" cy="1446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8800" b="1">
                <a:solidFill>
                  <a:srgbClr val="FFFF00"/>
                </a:solidFill>
                <a:latin typeface="Trebuchet MS" pitchFamily="34" charset="0"/>
              </a:rPr>
              <a:t>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3.35415E-6 L 0.06198 3.35415E-6 C 0.08976 3.35415E-6 0.12396 0.12676 0.12396 0.2297 L 0.12396 0.45986 " pathEditMode="relative" rAng="0" ptsTypes="FfFF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98" y="229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4.98496E-6 L 0.00782 4.98496E-6 C 0.01129 4.98496E-6 0.0158 0.17025 0.0158 0.30881 L 0.0158 0.61878 " pathEditMode="relative" rAng="0" ptsTypes="FfFF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1" y="309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3" name="Picture 2" descr="http://2.bp.blogspot.com/-ev7ZhymvKoc/VUrfNkj6XJI/AAAAAAAAZQ0/OhyMkPaWE60/s1600/%D0%92%D1%8B%D1%87%D0%B8%D1%82%D0%B0%D0%BD%D0%B8%D0%B5-1.gif"/>
          <p:cNvPicPr>
            <a:picLocks noChangeAspect="1" noChangeArrowheads="1"/>
          </p:cNvPicPr>
          <p:nvPr/>
        </p:nvPicPr>
        <p:blipFill>
          <a:blip r:embed="rId2"/>
          <a:srcRect l="3937" t="8965" r="4417" b="65001"/>
          <a:stretch>
            <a:fillRect/>
          </a:stretch>
        </p:blipFill>
        <p:spPr bwMode="auto">
          <a:xfrm>
            <a:off x="0" y="3068638"/>
            <a:ext cx="9043988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4" name="Picture 6" descr="http://vitube.com.ua/video1/videoUsers/13/1364/img1.jpg?l=68242250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5250" y="200025"/>
            <a:ext cx="5715000" cy="2420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Выноска-облако 3"/>
          <p:cNvSpPr/>
          <p:nvPr/>
        </p:nvSpPr>
        <p:spPr>
          <a:xfrm>
            <a:off x="3938588" y="115888"/>
            <a:ext cx="2720975" cy="1800225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Выбери правильный	 ответ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6597650" y="115888"/>
            <a:ext cx="846138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8800" b="1">
                <a:solidFill>
                  <a:srgbClr val="FFFF00"/>
                </a:solidFill>
                <a:latin typeface="Trebuchet MS" pitchFamily="34" charset="0"/>
              </a:rPr>
              <a:t>4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7415213" y="1193800"/>
            <a:ext cx="846137" cy="1446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8800" b="1">
                <a:solidFill>
                  <a:srgbClr val="FFFF00"/>
                </a:solidFill>
                <a:latin typeface="Trebuchet MS" pitchFamily="34" charset="0"/>
              </a:rPr>
              <a:t>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3.35415E-6 L 0.06198 3.35415E-6 C 0.08976 3.35415E-6 0.12396 0.12676 0.12396 0.2297 L 0.12396 0.45986 " pathEditMode="relative" rAng="0" ptsTypes="FfFF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98" y="229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4.98496E-6 L 0.00782 4.98496E-6 C 0.01129 4.98496E-6 0.0158 0.17025 0.0158 0.30881 L 0.0158 0.61878 " pathEditMode="relative" rAng="0" ptsTypes="FfFF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1" y="309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20040" indent="-320040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endParaRPr lang="ru-RU"/>
          </a:p>
        </p:txBody>
      </p:sp>
      <p:sp>
        <p:nvSpPr>
          <p:cNvPr id="39938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838"/>
            <a:ext cx="6400800" cy="3475037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39939" name="Picture 2" descr="http://i.ytimg.com/vi/RcxXEwdMrVs/maxresdefault.jpg"/>
          <p:cNvPicPr>
            <a:picLocks noChangeAspect="1" noChangeArrowheads="1"/>
          </p:cNvPicPr>
          <p:nvPr/>
        </p:nvPicPr>
        <p:blipFill>
          <a:blip r:embed="rId2"/>
          <a:srcRect l="18558" t="-282" r="23386" b="282"/>
          <a:stretch>
            <a:fillRect/>
          </a:stretch>
        </p:blipFill>
        <p:spPr bwMode="auto">
          <a:xfrm>
            <a:off x="5135563" y="-9525"/>
            <a:ext cx="4008437" cy="684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0" name="Picture 4" descr="http://cs7003.vk.me/v7003892/9f25/a-CxVWxD9mo.jpg"/>
          <p:cNvPicPr>
            <a:picLocks noChangeAspect="1" noChangeArrowheads="1"/>
          </p:cNvPicPr>
          <p:nvPr/>
        </p:nvPicPr>
        <p:blipFill>
          <a:blip r:embed="rId3"/>
          <a:srcRect l="34531" r="9415"/>
          <a:stretch>
            <a:fillRect/>
          </a:stretch>
        </p:blipFill>
        <p:spPr bwMode="auto">
          <a:xfrm>
            <a:off x="0" y="0"/>
            <a:ext cx="5135563" cy="683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Выноска-облако 3"/>
          <p:cNvSpPr/>
          <p:nvPr/>
        </p:nvSpPr>
        <p:spPr>
          <a:xfrm>
            <a:off x="3132138" y="692150"/>
            <a:ext cx="2232025" cy="1873250"/>
          </a:xfrm>
          <a:prstGeom prst="cloudCallout">
            <a:avLst>
              <a:gd name="adj1" fmla="val -80230"/>
              <a:gd name="adj2" fmla="val 7615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Молодцы! Теперь задания от </a:t>
            </a:r>
            <a:r>
              <a:rPr lang="ru-RU" dirty="0" err="1"/>
              <a:t>Верты</a:t>
            </a:r>
            <a:endParaRPr lang="ru-RU" dirty="0"/>
          </a:p>
        </p:txBody>
      </p:sp>
      <p:sp>
        <p:nvSpPr>
          <p:cNvPr id="5" name="Выноска-облако 4"/>
          <p:cNvSpPr/>
          <p:nvPr/>
        </p:nvSpPr>
        <p:spPr>
          <a:xfrm>
            <a:off x="4145209" y="2420888"/>
            <a:ext cx="2447925" cy="2305050"/>
          </a:xfrm>
          <a:prstGeom prst="cloudCallout">
            <a:avLst>
              <a:gd name="adj1" fmla="val 84333"/>
              <a:gd name="adj2" fmla="val 6164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Давайте заселим числами домики.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1" name="Picture 3"/>
          <p:cNvPicPr>
            <a:picLocks noChangeAspect="1" noChangeArrowheads="1"/>
          </p:cNvPicPr>
          <p:nvPr/>
        </p:nvPicPr>
        <p:blipFill>
          <a:blip r:embed="rId2"/>
          <a:srcRect l="13010" t="6845" r="17245"/>
          <a:stretch>
            <a:fillRect/>
          </a:stretch>
        </p:blipFill>
        <p:spPr bwMode="auto">
          <a:xfrm>
            <a:off x="3175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1403350" y="5073650"/>
            <a:ext cx="936625" cy="369888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  </a:t>
            </a:r>
            <a:r>
              <a:rPr lang="ru-RU" dirty="0">
                <a:solidFill>
                  <a:schemeClr val="tx1"/>
                </a:solidFill>
              </a:rPr>
              <a:t>2 и 4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987675" y="5259388"/>
            <a:ext cx="863600" cy="39052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1"/>
                </a:solidFill>
              </a:rPr>
              <a:t>1 и 3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85775" y="5768975"/>
            <a:ext cx="792163" cy="360363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1"/>
                </a:solidFill>
              </a:rPr>
              <a:t>1 и 6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051050" y="6056313"/>
            <a:ext cx="865188" cy="36036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1"/>
                </a:solidFill>
              </a:rPr>
              <a:t>3 и 2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140200" y="5949950"/>
            <a:ext cx="863600" cy="4318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ysClr val="windowText" lastClr="000000"/>
                </a:solidFill>
              </a:rPr>
              <a:t>4 и 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50359E-7 L -0.27569 -0.4931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785" y="-246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4.11751E-7 L 0.10243 -0.3148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122" y="-157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4.62873E-6 L 0.24809 -0.35045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396" y="-175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5.15845E-7 L 0.59063 -0.49318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531" y="-246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7.40227E-8 L 0.51979 -0.34606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990" y="-173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  <p:bldP spid="3" grpId="0" animBg="1"/>
      <p:bldP spid="5" grpId="0" animBg="1"/>
      <p:bldP spid="6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20040" indent="-320040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endParaRPr lang="ru-RU"/>
          </a:p>
        </p:txBody>
      </p:sp>
      <p:sp>
        <p:nvSpPr>
          <p:cNvPr id="41986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838"/>
            <a:ext cx="6400800" cy="3475037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41987" name="Picture 2"/>
          <p:cNvPicPr>
            <a:picLocks noChangeAspect="1" noChangeArrowheads="1"/>
          </p:cNvPicPr>
          <p:nvPr/>
        </p:nvPicPr>
        <p:blipFill>
          <a:blip r:embed="rId2"/>
          <a:srcRect l="13593" t="6906" r="17827"/>
          <a:stretch>
            <a:fillRect/>
          </a:stretch>
        </p:blipFill>
        <p:spPr bwMode="auto">
          <a:xfrm>
            <a:off x="0" y="0"/>
            <a:ext cx="9128125" cy="6888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476375" y="1989138"/>
            <a:ext cx="696913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Trebuchet MS" pitchFamily="34" charset="0"/>
              </a:rPr>
              <a:t>5 и 2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771775" y="5445125"/>
            <a:ext cx="1223963" cy="57626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468313" y="4868863"/>
            <a:ext cx="1150937" cy="50482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3924300" y="1989138"/>
            <a:ext cx="696913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Trebuchet MS" pitchFamily="34" charset="0"/>
              </a:rPr>
              <a:t>3 и 7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7235825" y="5445125"/>
            <a:ext cx="1201738" cy="57626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5940425" y="2357438"/>
            <a:ext cx="69691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Trebuchet MS" pitchFamily="34" charset="0"/>
              </a:rPr>
              <a:t>3 и 5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003800" y="5445125"/>
            <a:ext cx="1152525" cy="57626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7740650" y="2060575"/>
            <a:ext cx="6969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Trebuchet MS" pitchFamily="34" charset="0"/>
              </a:rPr>
              <a:t>5 и 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1.76729E-6 L -0.36094 0.4348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056" y="217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4.64955E-6 L 0.17327 0.5142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663" y="25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4.08744E-6 L -0.26788 0.49318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403" y="246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4.48068E-6 L 0.16528 0.46172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264" y="230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20040" indent="-320040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endParaRPr lang="ru-RU"/>
          </a:p>
        </p:txBody>
      </p:sp>
      <p:sp>
        <p:nvSpPr>
          <p:cNvPr id="43010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838"/>
            <a:ext cx="6400800" cy="3475037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43011" name="Picture 2"/>
          <p:cNvPicPr>
            <a:picLocks noChangeAspect="1" noChangeArrowheads="1"/>
          </p:cNvPicPr>
          <p:nvPr/>
        </p:nvPicPr>
        <p:blipFill>
          <a:blip r:embed="rId2"/>
          <a:srcRect l="13383" t="7198" r="17696"/>
          <a:stretch>
            <a:fillRect/>
          </a:stretch>
        </p:blipFill>
        <p:spPr bwMode="auto">
          <a:xfrm>
            <a:off x="0" y="0"/>
            <a:ext cx="91201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2051050" y="1700213"/>
            <a:ext cx="360363" cy="4333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7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132138" y="2133600"/>
            <a:ext cx="360362" cy="431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8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875463" y="1989138"/>
            <a:ext cx="433387" cy="431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9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995738" y="1341438"/>
            <a:ext cx="288925" cy="431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6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940425" y="1341438"/>
            <a:ext cx="360363" cy="431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5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003800" y="1989138"/>
            <a:ext cx="431800" cy="431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1</a:t>
            </a:r>
          </a:p>
        </p:txBody>
      </p:sp>
      <p:sp>
        <p:nvSpPr>
          <p:cNvPr id="10" name="Овал 9"/>
          <p:cNvSpPr/>
          <p:nvPr/>
        </p:nvSpPr>
        <p:spPr>
          <a:xfrm>
            <a:off x="8139113" y="6359525"/>
            <a:ext cx="947737" cy="3317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4.2563E-6 L -0.04323 0.3462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70" y="173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4.84617E-6 L -0.2559 0.3777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795" y="1887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64955E-6 L -0.58264 0.49318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132" y="246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4.25399E-6 L -0.04722 0.3671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61" y="183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4.25399E-6 L -0.16927 0.46148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472" y="230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4.64955E-6 L -0.18107 0.46172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063" y="230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hape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267200" y="3124200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20040" indent="-320040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endParaRPr lang="ru-RU"/>
          </a:p>
        </p:txBody>
      </p:sp>
      <p:pic>
        <p:nvPicPr>
          <p:cNvPr id="16387" name="Picture 2" descr="http://cs10905.userapi.com/u60413372/148480375/z_24c0898d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Выноска-облако 3"/>
          <p:cNvSpPr/>
          <p:nvPr/>
        </p:nvSpPr>
        <p:spPr>
          <a:xfrm>
            <a:off x="4932363" y="260350"/>
            <a:ext cx="3960812" cy="2663825"/>
          </a:xfrm>
          <a:prstGeom prst="cloudCallout">
            <a:avLst>
              <a:gd name="adj1" fmla="val -51792"/>
              <a:gd name="adj2" fmla="val 6679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С каждым из моих учеников вам предстоит пройти испытание.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Кто самый внимательный? Сколько заданий вам предстоит выполнить?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7751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4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20040" indent="-320040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endParaRPr lang="ru-RU"/>
          </a:p>
        </p:txBody>
      </p:sp>
      <p:sp>
        <p:nvSpPr>
          <p:cNvPr id="44034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838"/>
            <a:ext cx="6400800" cy="3475037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44035" name="Picture 2" descr="http://dg54.mycdn.me/getImage?photoId=548716407881&amp;photoType=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678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Выноска-облако 3"/>
          <p:cNvSpPr/>
          <p:nvPr/>
        </p:nvSpPr>
        <p:spPr>
          <a:xfrm>
            <a:off x="2771775" y="115888"/>
            <a:ext cx="3024188" cy="1584325"/>
          </a:xfrm>
          <a:prstGeom prst="cloudCallout">
            <a:avLst>
              <a:gd name="adj1" fmla="val 82451"/>
              <a:gd name="adj2" fmla="val 6125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Ребята просто молодцы!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Теперь твои задания, Нолик.</a:t>
            </a:r>
          </a:p>
        </p:txBody>
      </p:sp>
      <p:sp>
        <p:nvSpPr>
          <p:cNvPr id="5" name="Выноска-облако 4"/>
          <p:cNvSpPr/>
          <p:nvPr/>
        </p:nvSpPr>
        <p:spPr>
          <a:xfrm>
            <a:off x="33338" y="188913"/>
            <a:ext cx="2882900" cy="2376487"/>
          </a:xfrm>
          <a:prstGeom prst="cloudCallout">
            <a:avLst>
              <a:gd name="adj1" fmla="val 74993"/>
              <a:gd name="adj2" fmla="val 9982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А мы займемся геометрией!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hape">
            <a:hlinkClick r:id="" action="ppaction://media"/>
          </p:cNvPr>
          <p:cNvPicPr>
            <a:picLocks noGrp="1" noChangeAspect="1"/>
          </p:cNvPicPr>
          <p:nvPr>
            <p:ph sz="quarter" idx="13"/>
            <a:audioFile r:link="rId1"/>
          </p:nvPr>
        </p:nvPicPr>
        <p:blipFill>
          <a:blip r:embed="rId3"/>
          <a:srcRect/>
          <a:stretch>
            <a:fillRect/>
          </a:stretch>
        </p:blipFill>
        <p:spPr>
          <a:xfrm>
            <a:off x="4038600" y="2165350"/>
            <a:ext cx="609600" cy="6096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20040" indent="-320040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endParaRPr lang="ru-RU" dirty="0"/>
          </a:p>
        </p:txBody>
      </p:sp>
      <p:pic>
        <p:nvPicPr>
          <p:cNvPr id="45059" name="Picture 4" descr="http://static.wixstatic.com/media/fd9f7b_4fdbc8dc593649a1905b9e062f51caba.png"/>
          <p:cNvPicPr>
            <a:picLocks noChangeAspect="1" noChangeArrowheads="1"/>
          </p:cNvPicPr>
          <p:nvPr/>
        </p:nvPicPr>
        <p:blipFill>
          <a:blip r:embed="rId4"/>
          <a:srcRect l="27780" r="61"/>
          <a:stretch>
            <a:fillRect/>
          </a:stretch>
        </p:blipFill>
        <p:spPr bwMode="auto">
          <a:xfrm>
            <a:off x="-9525" y="0"/>
            <a:ext cx="9136063" cy="686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0" name="Picture 2" descr="http://ped-kopilka.ru/images/photos/7493343c5b43a9b1eb96aa6acec23e6e.jpg"/>
          <p:cNvPicPr>
            <a:picLocks noChangeAspect="1" noChangeArrowheads="1"/>
          </p:cNvPicPr>
          <p:nvPr/>
        </p:nvPicPr>
        <p:blipFill>
          <a:blip r:embed="rId5"/>
          <a:srcRect l="3188" t="1631" r="2196" b="1863"/>
          <a:stretch>
            <a:fillRect/>
          </a:stretch>
        </p:blipFill>
        <p:spPr bwMode="auto">
          <a:xfrm>
            <a:off x="5319713" y="2620963"/>
            <a:ext cx="3814762" cy="410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Выноска-облако 3"/>
          <p:cNvSpPr/>
          <p:nvPr/>
        </p:nvSpPr>
        <p:spPr>
          <a:xfrm>
            <a:off x="25400" y="115888"/>
            <a:ext cx="3394075" cy="2089150"/>
          </a:xfrm>
          <a:prstGeom prst="cloudCallout">
            <a:avLst>
              <a:gd name="adj1" fmla="val 30787"/>
              <a:gd name="adj2" fmla="val 11126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 Раскрась фигуры, используя четыре цвета. Фигуры одного цвета не должны соприкасаться.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75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7751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20040" indent="-320040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endParaRPr lang="ru-RU"/>
          </a:p>
        </p:txBody>
      </p:sp>
      <p:pic>
        <p:nvPicPr>
          <p:cNvPr id="46082" name="Picture 2" descr="http://fixiki.ru/upload/iblock/166/1663f1ba50ad601c3d798c0d390ad96a.pn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/>
          <a:srcRect r="7002"/>
          <a:stretch>
            <a:fillRect/>
          </a:stretch>
        </p:blipFill>
        <p:spPr>
          <a:xfrm>
            <a:off x="0" y="9525"/>
            <a:ext cx="9144000" cy="6848475"/>
          </a:xfrm>
        </p:spPr>
      </p:pic>
      <p:pic>
        <p:nvPicPr>
          <p:cNvPr id="4608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688" y="2555875"/>
            <a:ext cx="3990975" cy="427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Выноска-облако 2"/>
          <p:cNvSpPr/>
          <p:nvPr/>
        </p:nvSpPr>
        <p:spPr>
          <a:xfrm>
            <a:off x="755650" y="0"/>
            <a:ext cx="3455988" cy="1989138"/>
          </a:xfrm>
          <a:prstGeom prst="cloudCallout">
            <a:avLst>
              <a:gd name="adj1" fmla="val 93402"/>
              <a:gd name="adj2" fmla="val 15618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А у вас получилось?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20040" indent="-320040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endParaRPr lang="ru-RU"/>
          </a:p>
        </p:txBody>
      </p:sp>
      <p:sp>
        <p:nvSpPr>
          <p:cNvPr id="47106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838"/>
            <a:ext cx="6400800" cy="3475037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47107" name="Picture 2" descr="http://dg54.mycdn.me/getImage?photoId=666878456905&amp;photoType=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Выноска-облако 3"/>
          <p:cNvSpPr/>
          <p:nvPr/>
        </p:nvSpPr>
        <p:spPr>
          <a:xfrm>
            <a:off x="6732588" y="1341438"/>
            <a:ext cx="2160587" cy="2303462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err="1"/>
              <a:t>Файер</a:t>
            </a:r>
            <a:r>
              <a:rPr lang="ru-RU" dirty="0"/>
              <a:t>, теперь ты задания готовь.</a:t>
            </a:r>
          </a:p>
        </p:txBody>
      </p:sp>
      <p:sp>
        <p:nvSpPr>
          <p:cNvPr id="5" name="Выноска-облако 4"/>
          <p:cNvSpPr/>
          <p:nvPr/>
        </p:nvSpPr>
        <p:spPr>
          <a:xfrm>
            <a:off x="539750" y="1052513"/>
            <a:ext cx="2016125" cy="2016125"/>
          </a:xfrm>
          <a:prstGeom prst="cloudCallout">
            <a:avLst>
              <a:gd name="adj1" fmla="val 67921"/>
              <a:gd name="adj2" fmla="val 6201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А мы займемся строительством!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20040" indent="-320040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endParaRPr lang="ru-RU"/>
          </a:p>
        </p:txBody>
      </p:sp>
      <p:sp>
        <p:nvSpPr>
          <p:cNvPr id="48130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838"/>
            <a:ext cx="6400800" cy="3475037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48131" name="Picture 4" descr="http://fixiki.ru/upload/iblock/b7c/b7cde2bb53eaeab93bf4c8863e1c079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38" y="19050"/>
            <a:ext cx="9136062" cy="683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827088" y="4149725"/>
            <a:ext cx="3024187" cy="18145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bg2">
                    <a:lumMod val="10000"/>
                  </a:schemeClr>
                </a:solidFill>
                <a:latin typeface="+mn-lt"/>
                <a:cs typeface="+mn-cs"/>
              </a:rPr>
              <a:t>Собери из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bg2">
                    <a:lumMod val="10000"/>
                  </a:schemeClr>
                </a:solidFill>
                <a:latin typeface="+mn-lt"/>
                <a:cs typeface="+mn-cs"/>
              </a:rPr>
              <a:t>кубиков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bg2">
                    <a:lumMod val="10000"/>
                  </a:schemeClr>
                </a:solidFill>
                <a:latin typeface="+mn-lt"/>
                <a:cs typeface="+mn-cs"/>
              </a:rPr>
              <a:t> постройки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bg2">
                    <a:lumMod val="10000"/>
                  </a:schemeClr>
                </a:solidFill>
                <a:latin typeface="+mn-lt"/>
                <a:cs typeface="+mn-cs"/>
              </a:rPr>
              <a:t>по образцу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hape">
            <a:hlinkClick r:id="" action="ppaction://media"/>
          </p:cNvPr>
          <p:cNvPicPr>
            <a:picLocks noGrp="1" noChangeAspect="1"/>
          </p:cNvPicPr>
          <p:nvPr>
            <p:ph sz="quarter" idx="13"/>
            <a:audioFile r:link="rId1"/>
          </p:nvPr>
        </p:nvPicPr>
        <p:blipFill>
          <a:blip r:embed="rId3"/>
          <a:srcRect/>
          <a:stretch>
            <a:fillRect/>
          </a:stretch>
        </p:blipFill>
        <p:spPr>
          <a:xfrm>
            <a:off x="4038600" y="2165350"/>
            <a:ext cx="609600" cy="6096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20040" indent="-320040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endParaRPr lang="ru-RU"/>
          </a:p>
        </p:txBody>
      </p:sp>
      <p:pic>
        <p:nvPicPr>
          <p:cNvPr id="49155" name="Picture 2" descr="http://hovrashok.com.ua/images/Dec/01/d2cf7748e37cb84a75e51993353ec216/mini_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175"/>
            <a:ext cx="9199563" cy="685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51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hape">
            <a:hlinkClick r:id="" action="ppaction://media"/>
          </p:cNvPr>
          <p:cNvPicPr>
            <a:picLocks noGrp="1" noChangeAspect="1"/>
          </p:cNvPicPr>
          <p:nvPr>
            <p:ph sz="quarter" idx="13"/>
            <a:audioFile r:link="rId1"/>
          </p:nvPr>
        </p:nvPicPr>
        <p:blipFill>
          <a:blip r:embed="rId3"/>
          <a:srcRect/>
          <a:stretch>
            <a:fillRect/>
          </a:stretch>
        </p:blipFill>
        <p:spPr>
          <a:xfrm>
            <a:off x="4038600" y="2165350"/>
            <a:ext cx="609600" cy="6096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20040" indent="-320040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endParaRPr lang="ru-RU"/>
          </a:p>
        </p:txBody>
      </p:sp>
      <p:pic>
        <p:nvPicPr>
          <p:cNvPr id="50179" name="Picture 2" descr="http://fixiki.ru/upload/iblock/7c7/7c735ea04f5dceb6d12614ffeccc5b80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 descr="http://woman-74.ru/images/stories/haha/1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732588" y="52388"/>
            <a:ext cx="2533650" cy="260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Выноска-облако 3"/>
          <p:cNvSpPr/>
          <p:nvPr/>
        </p:nvSpPr>
        <p:spPr>
          <a:xfrm>
            <a:off x="6300788" y="3429000"/>
            <a:ext cx="2663825" cy="1728788"/>
          </a:xfrm>
          <a:prstGeom prst="cloudCallout">
            <a:avLst>
              <a:gd name="adj1" fmla="val -122827"/>
              <a:gd name="adj2" fmla="val 3716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Вы выполнили все задания МОЛОДЦЫ!!!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4726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hape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267200" y="3124200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20040" indent="-320040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endParaRPr lang="ru-RU"/>
          </a:p>
        </p:txBody>
      </p:sp>
      <p:pic>
        <p:nvPicPr>
          <p:cNvPr id="17411" name="Picture 2" descr="http://fixiki.ru/upload/iblock/95c/95ca2814e9cc952d8d56c6f5a06c1262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07950" y="0"/>
            <a:ext cx="9251950" cy="687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Выноска-облако 3"/>
          <p:cNvSpPr/>
          <p:nvPr/>
        </p:nvSpPr>
        <p:spPr>
          <a:xfrm>
            <a:off x="611188" y="134938"/>
            <a:ext cx="2952750" cy="2646362"/>
          </a:xfrm>
          <a:prstGeom prst="cloudCallout">
            <a:avLst>
              <a:gd name="adj1" fmla="val 77715"/>
              <a:gd name="adj2" fmla="val 6132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Сравни множества предметов выбрав знаки </a:t>
            </a:r>
            <a:r>
              <a:rPr lang="en-US" dirty="0"/>
              <a:t>&lt;</a:t>
            </a:r>
            <a:r>
              <a:rPr lang="ru-RU" dirty="0"/>
              <a:t>,</a:t>
            </a:r>
            <a:r>
              <a:rPr lang="en-US" dirty="0"/>
              <a:t>&gt;</a:t>
            </a:r>
            <a:r>
              <a:rPr lang="ru-RU" dirty="0"/>
              <a:t>,</a:t>
            </a:r>
            <a:r>
              <a:rPr lang="en-US" dirty="0"/>
              <a:t>=</a:t>
            </a:r>
            <a:r>
              <a:rPr lang="ru-RU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17751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20040" indent="-320040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endParaRPr lang="ru-RU"/>
          </a:p>
        </p:txBody>
      </p:sp>
      <p:pic>
        <p:nvPicPr>
          <p:cNvPr id="18434" name="Picture 2" descr="http://img0.liveinternet.ru/images/attach/c/6/92/137/92137948_large_4979214_1_1_.jpg"/>
          <p:cNvPicPr>
            <a:picLocks noChangeAspect="1" noChangeArrowheads="1"/>
          </p:cNvPicPr>
          <p:nvPr/>
        </p:nvPicPr>
        <p:blipFill>
          <a:blip r:embed="rId2"/>
          <a:srcRect t="50000" r="50000"/>
          <a:stretch>
            <a:fillRect/>
          </a:stretch>
        </p:blipFill>
        <p:spPr bwMode="auto">
          <a:xfrm>
            <a:off x="107950" y="0"/>
            <a:ext cx="9131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Блок-схема: узел 3"/>
          <p:cNvSpPr/>
          <p:nvPr/>
        </p:nvSpPr>
        <p:spPr>
          <a:xfrm>
            <a:off x="2627313" y="5300663"/>
            <a:ext cx="1368425" cy="1368425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  <a:endParaRPr lang="ru-RU" sz="88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Блок-схема: узел 6">
            <a:hlinkClick r:id="rId3" action="ppaction://hlinksldjump"/>
          </p:cNvPr>
          <p:cNvSpPr/>
          <p:nvPr/>
        </p:nvSpPr>
        <p:spPr>
          <a:xfrm>
            <a:off x="4148138" y="5300663"/>
            <a:ext cx="1368425" cy="1368425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endParaRPr lang="ru-RU" sz="88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Блок-схема: узел 7"/>
          <p:cNvSpPr/>
          <p:nvPr/>
        </p:nvSpPr>
        <p:spPr>
          <a:xfrm>
            <a:off x="5580063" y="5300663"/>
            <a:ext cx="1368425" cy="1368425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  <a:endParaRPr lang="ru-RU" sz="88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438" name="Picture 4" descr="http://fixiki.ru/upload/iblock/ac4/ac41295d74120cd329be3be2a794b442.png"/>
          <p:cNvPicPr>
            <a:picLocks noChangeAspect="1" noChangeArrowheads="1"/>
          </p:cNvPicPr>
          <p:nvPr/>
        </p:nvPicPr>
        <p:blipFill>
          <a:blip r:embed="rId4"/>
          <a:srcRect l="29163" r="29733"/>
          <a:stretch>
            <a:fillRect/>
          </a:stretch>
        </p:blipFill>
        <p:spPr bwMode="auto">
          <a:xfrm>
            <a:off x="3967163" y="188913"/>
            <a:ext cx="1109662" cy="151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path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941 0.03148 L -0.10833 0.03148 C -0.13941 0.03148 -0.17726 -0.11112 -0.17726 -0.22315 L -0.17726 -0.47778 " pathEditMode="relative" rAng="0" ptsTypes="FfFF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892" y="-254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20040" indent="-320040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endParaRPr lang="ru-RU"/>
          </a:p>
        </p:txBody>
      </p:sp>
      <p:pic>
        <p:nvPicPr>
          <p:cNvPr id="19458" name="Picture 2" descr="http://img1.liveinternet.ru/images/attach/c/6/92/137/92137951_large_4979214_2.jpg"/>
          <p:cNvPicPr>
            <a:picLocks noChangeAspect="1" noChangeArrowheads="1"/>
          </p:cNvPicPr>
          <p:nvPr/>
        </p:nvPicPr>
        <p:blipFill>
          <a:blip r:embed="rId2"/>
          <a:srcRect r="50000" b="50000"/>
          <a:stretch>
            <a:fillRect/>
          </a:stretch>
        </p:blipFill>
        <p:spPr bwMode="auto">
          <a:xfrm>
            <a:off x="-17463" y="0"/>
            <a:ext cx="9153526" cy="687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Блок-схема: узел 4"/>
          <p:cNvSpPr/>
          <p:nvPr/>
        </p:nvSpPr>
        <p:spPr>
          <a:xfrm>
            <a:off x="2484438" y="5229225"/>
            <a:ext cx="1366837" cy="1368425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  <a:endParaRPr lang="ru-RU" sz="88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Блок-схема: узел 5">
            <a:hlinkClick r:id="rId3" action="ppaction://hlinksldjump"/>
          </p:cNvPr>
          <p:cNvSpPr/>
          <p:nvPr/>
        </p:nvSpPr>
        <p:spPr>
          <a:xfrm>
            <a:off x="3995738" y="5291138"/>
            <a:ext cx="1368425" cy="1366837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endParaRPr lang="ru-RU" sz="88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Блок-схема: узел 6">
            <a:hlinkClick r:id="rId3" action="ppaction://hlinksldjump"/>
          </p:cNvPr>
          <p:cNvSpPr/>
          <p:nvPr/>
        </p:nvSpPr>
        <p:spPr>
          <a:xfrm>
            <a:off x="5435600" y="5270500"/>
            <a:ext cx="1368425" cy="1368425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  <a:endParaRPr lang="ru-RU" sz="88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462" name="Picture 4" descr="http://fixiki.ru/upload/iblock/ac4/ac41295d74120cd329be3be2a794b442.png"/>
          <p:cNvPicPr>
            <a:picLocks noChangeAspect="1" noChangeArrowheads="1"/>
          </p:cNvPicPr>
          <p:nvPr/>
        </p:nvPicPr>
        <p:blipFill>
          <a:blip r:embed="rId4"/>
          <a:srcRect l="29163" r="29733"/>
          <a:stretch>
            <a:fillRect/>
          </a:stretch>
        </p:blipFill>
        <p:spPr bwMode="auto">
          <a:xfrm>
            <a:off x="3967163" y="188913"/>
            <a:ext cx="1109662" cy="151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1.48148E-6 L 0.07674 1.48148E-6 C 0.11112 1.48148E-6 0.15365 -0.13241 0.15365 -0.23889 L 0.15365 -0.47778 " pathEditMode="relative" rAng="0" ptsTypes="FfFF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674" y="-238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20040" indent="-320040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endParaRPr lang="ru-RU"/>
          </a:p>
        </p:txBody>
      </p:sp>
      <p:pic>
        <p:nvPicPr>
          <p:cNvPr id="20482" name="Picture 2" descr="http://img0.liveinternet.ru/images/attach/c/6/92/137/92137952_large_4979214_3.jpg"/>
          <p:cNvPicPr>
            <a:picLocks noChangeAspect="1" noChangeArrowheads="1"/>
          </p:cNvPicPr>
          <p:nvPr/>
        </p:nvPicPr>
        <p:blipFill>
          <a:blip r:embed="rId2"/>
          <a:srcRect r="50000" b="50000"/>
          <a:stretch>
            <a:fillRect/>
          </a:stretch>
        </p:blipFill>
        <p:spPr bwMode="auto">
          <a:xfrm>
            <a:off x="0" y="23813"/>
            <a:ext cx="9097963" cy="683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Блок-схема: узел 4">
            <a:hlinkClick r:id="rId3" action="ppaction://hlinksldjump"/>
          </p:cNvPr>
          <p:cNvSpPr/>
          <p:nvPr/>
        </p:nvSpPr>
        <p:spPr>
          <a:xfrm>
            <a:off x="2484438" y="5229225"/>
            <a:ext cx="1366837" cy="1368425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  <a:endParaRPr lang="ru-RU" sz="88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Блок-схема: узел 5"/>
          <p:cNvSpPr/>
          <p:nvPr/>
        </p:nvSpPr>
        <p:spPr>
          <a:xfrm>
            <a:off x="3995738" y="5257800"/>
            <a:ext cx="1368425" cy="1368425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endParaRPr lang="ru-RU" sz="88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Блок-схема: узел 6">
            <a:hlinkClick r:id="rId3" action="ppaction://hlinksldjump"/>
          </p:cNvPr>
          <p:cNvSpPr/>
          <p:nvPr/>
        </p:nvSpPr>
        <p:spPr>
          <a:xfrm>
            <a:off x="5435600" y="5300663"/>
            <a:ext cx="1368425" cy="1368425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  <a:endParaRPr lang="ru-RU" sz="88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486" name="Picture 4" descr="http://fixiki.ru/upload/iblock/ac4/ac41295d74120cd329be3be2a794b442.png"/>
          <p:cNvPicPr>
            <a:picLocks noChangeAspect="1" noChangeArrowheads="1"/>
          </p:cNvPicPr>
          <p:nvPr/>
        </p:nvPicPr>
        <p:blipFill>
          <a:blip r:embed="rId4"/>
          <a:srcRect l="29163" r="29733"/>
          <a:stretch>
            <a:fillRect/>
          </a:stretch>
        </p:blipFill>
        <p:spPr bwMode="auto">
          <a:xfrm>
            <a:off x="3967163" y="188913"/>
            <a:ext cx="1109662" cy="151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4.81481E-6 L -0.00382 4.81481E-6 C -0.00556 4.81481E-6 -0.00764 -0.13102 -0.00764 -0.23588 L -0.00764 -0.47153 " pathEditMode="relative" rAng="0" ptsTypes="FfFF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2" y="-235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20040" indent="-320040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endParaRPr lang="ru-RU"/>
          </a:p>
        </p:txBody>
      </p:sp>
      <p:pic>
        <p:nvPicPr>
          <p:cNvPr id="21506" name="Picture 2" descr="http://fixiki.ru/upload/iblock/5ef/5eff3fceb78616a3c0834ea6a3ce4fad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875" y="-12700"/>
            <a:ext cx="9128125" cy="687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Выноска-облако 3"/>
          <p:cNvSpPr/>
          <p:nvPr/>
        </p:nvSpPr>
        <p:spPr>
          <a:xfrm>
            <a:off x="3419475" y="476250"/>
            <a:ext cx="2305050" cy="2376488"/>
          </a:xfrm>
          <a:prstGeom prst="cloudCallout">
            <a:avLst>
              <a:gd name="adj1" fmla="val -95100"/>
              <a:gd name="adj2" fmla="val 6381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Вы молодцы!!!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А теперь задания от  Игрека.</a:t>
            </a:r>
          </a:p>
        </p:txBody>
      </p:sp>
      <p:pic>
        <p:nvPicPr>
          <p:cNvPr id="3" name="Shape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4267200" y="3124200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Выноска-облако 4"/>
          <p:cNvSpPr/>
          <p:nvPr/>
        </p:nvSpPr>
        <p:spPr>
          <a:xfrm>
            <a:off x="2916238" y="549275"/>
            <a:ext cx="2735262" cy="2232025"/>
          </a:xfrm>
          <a:prstGeom prst="cloudCallout">
            <a:avLst>
              <a:gd name="adj1" fmla="val 48432"/>
              <a:gd name="adj2" fmla="val 10811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Вам предстоит вспомнить геометрические фигуры.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310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" grpId="0" animBg="1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20040" indent="-320040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endParaRPr lang="ru-RU"/>
          </a:p>
        </p:txBody>
      </p:sp>
      <p:pic>
        <p:nvPicPr>
          <p:cNvPr id="22530" name="Picture 4" descr="http://100-bal.ru/pars_docs/refs/99/98131/98131_html_7b9b44f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5400" y="0"/>
            <a:ext cx="91694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688</TotalTime>
  <Words>202</Words>
  <Application>Microsoft Office PowerPoint</Application>
  <PresentationFormat>Экран (4:3)</PresentationFormat>
  <Paragraphs>66</Paragraphs>
  <Slides>36</Slides>
  <Notes>0</Notes>
  <HiddenSlides>0</HiddenSlides>
  <MMClips>9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37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RePack by Diakov</cp:lastModifiedBy>
  <cp:revision>43</cp:revision>
  <dcterms:created xsi:type="dcterms:W3CDTF">2015-10-11T09:20:01Z</dcterms:created>
  <dcterms:modified xsi:type="dcterms:W3CDTF">2020-04-19T14:18:15Z</dcterms:modified>
</cp:coreProperties>
</file>