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75" r:id="rId3"/>
    <p:sldId id="257" r:id="rId4"/>
    <p:sldId id="258" r:id="rId5"/>
    <p:sldId id="259" r:id="rId6"/>
    <p:sldId id="260" r:id="rId7"/>
    <p:sldId id="261" r:id="rId8"/>
    <p:sldId id="268" r:id="rId9"/>
    <p:sldId id="263" r:id="rId10"/>
    <p:sldId id="269" r:id="rId11"/>
    <p:sldId id="264" r:id="rId12"/>
    <p:sldId id="265" r:id="rId13"/>
    <p:sldId id="266" r:id="rId14"/>
    <p:sldId id="267" r:id="rId15"/>
    <p:sldId id="280" r:id="rId16"/>
    <p:sldId id="270" r:id="rId17"/>
    <p:sldId id="271" r:id="rId18"/>
    <p:sldId id="272" r:id="rId19"/>
    <p:sldId id="277" r:id="rId20"/>
    <p:sldId id="273" r:id="rId21"/>
    <p:sldId id="279" r:id="rId22"/>
    <p:sldId id="274" r:id="rId23"/>
    <p:sldId id="276" r:id="rId24"/>
    <p:sldId id="278" r:id="rId25"/>
    <p:sldId id="281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начало</a:t>
            </a:r>
            <a:r>
              <a:rPr lang="ru-RU" baseline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учебного года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aseline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сентябрь </a:t>
            </a:r>
            <a:r>
              <a:rPr lang="ru-RU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</a:t>
            </a:r>
            <a:r>
              <a:rPr lang="en-US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начало уч.года</c:v>
                </c:pt>
              </c:strCache>
            </c:strRef>
          </c:tx>
          <c:spPr>
            <a:solidFill>
              <a:srgbClr val="FF0000"/>
            </a:solidFill>
          </c:spPr>
          <c:dPt>
            <c:idx val="0"/>
            <c:bubble3D val="0"/>
            <c:spPr>
              <a:solidFill>
                <a:srgbClr val="00206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explosion val="1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не сформировано</c:v>
                </c:pt>
                <c:pt idx="1">
                  <c:v>в стадии становления</c:v>
                </c:pt>
                <c:pt idx="2">
                  <c:v>сформировано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6.0000000000000143E-2</c:v>
                </c:pt>
                <c:pt idx="1">
                  <c:v>0.94000000000000061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конец</a:t>
            </a:r>
            <a:r>
              <a:rPr lang="ru-RU" baseline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учебного года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aseline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май </a:t>
            </a:r>
            <a:r>
              <a:rPr lang="ru-RU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26114618087803715"/>
          <c:y val="0.22699230754487737"/>
          <c:w val="0.49316677155137262"/>
          <c:h val="0.50919164025589359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Конец года</c:v>
                </c:pt>
              </c:strCache>
            </c:strRef>
          </c:tx>
          <c:spPr>
            <a:solidFill>
              <a:srgbClr val="FF0000"/>
            </a:solidFill>
          </c:spPr>
          <c:dPt>
            <c:idx val="0"/>
            <c:bubble3D val="0"/>
            <c:spPr>
              <a:solidFill>
                <a:srgbClr val="00206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explosion val="1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не сформировано</c:v>
                </c:pt>
                <c:pt idx="1">
                  <c:v>в стадии становления</c:v>
                </c:pt>
                <c:pt idx="2">
                  <c:v>сформировано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</c:v>
                </c:pt>
                <c:pt idx="1">
                  <c:v>0.19</c:v>
                </c:pt>
                <c:pt idx="2">
                  <c:v>0.81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28EAEC-0D9E-495F-ADAA-729F57C5C074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721D77-4BD5-4DA5-B17F-A31D3B7B45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2184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1D77-4BD5-4DA5-B17F-A31D3B7B45F2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744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A1B5E-B2CA-4E21-9575-AE8B31165728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g"/><Relationship Id="rId10" Type="http://schemas.openxmlformats.org/officeDocument/2006/relationships/image" Target="../media/image38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g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10" Type="http://schemas.openxmlformats.org/officeDocument/2006/relationships/image" Target="../media/image56.jpeg"/><Relationship Id="rId4" Type="http://schemas.openxmlformats.org/officeDocument/2006/relationships/image" Target="../media/image50.jpeg"/><Relationship Id="rId9" Type="http://schemas.openxmlformats.org/officeDocument/2006/relationships/image" Target="../media/image5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13" Type="http://schemas.openxmlformats.org/officeDocument/2006/relationships/image" Target="../media/image68.jpeg"/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12" Type="http://schemas.openxmlformats.org/officeDocument/2006/relationships/image" Target="../media/image67.jpe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11" Type="http://schemas.openxmlformats.org/officeDocument/2006/relationships/image" Target="../media/image66.jpeg"/><Relationship Id="rId5" Type="http://schemas.openxmlformats.org/officeDocument/2006/relationships/image" Target="../media/image60.jpeg"/><Relationship Id="rId10" Type="http://schemas.openxmlformats.org/officeDocument/2006/relationships/image" Target="../media/image65.jpeg"/><Relationship Id="rId4" Type="http://schemas.openxmlformats.org/officeDocument/2006/relationships/image" Target="../media/image59.jpeg"/><Relationship Id="rId9" Type="http://schemas.openxmlformats.org/officeDocument/2006/relationships/image" Target="../media/image6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image" Target="../media/image70.jpeg"/><Relationship Id="rId7" Type="http://schemas.openxmlformats.org/officeDocument/2006/relationships/image" Target="../media/image74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jpeg"/><Relationship Id="rId11" Type="http://schemas.openxmlformats.org/officeDocument/2006/relationships/image" Target="../media/image78.jpeg"/><Relationship Id="rId5" Type="http://schemas.openxmlformats.org/officeDocument/2006/relationships/image" Target="../media/image72.jpeg"/><Relationship Id="rId10" Type="http://schemas.openxmlformats.org/officeDocument/2006/relationships/image" Target="../media/image77.jpeg"/><Relationship Id="rId4" Type="http://schemas.openxmlformats.org/officeDocument/2006/relationships/image" Target="../media/image71.jpeg"/><Relationship Id="rId9" Type="http://schemas.openxmlformats.org/officeDocument/2006/relationships/image" Target="../media/image76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eg"/><Relationship Id="rId3" Type="http://schemas.openxmlformats.org/officeDocument/2006/relationships/image" Target="../media/image80.jpeg"/><Relationship Id="rId7" Type="http://schemas.openxmlformats.org/officeDocument/2006/relationships/image" Target="../media/image84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4" Type="http://schemas.openxmlformats.org/officeDocument/2006/relationships/image" Target="../media/image81.jpeg"/><Relationship Id="rId9" Type="http://schemas.openxmlformats.org/officeDocument/2006/relationships/image" Target="../media/image8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7" Type="http://schemas.openxmlformats.org/officeDocument/2006/relationships/image" Target="../media/image92.jp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jpeg"/><Relationship Id="rId5" Type="http://schemas.openxmlformats.org/officeDocument/2006/relationships/image" Target="../media/image90.jpg"/><Relationship Id="rId4" Type="http://schemas.openxmlformats.org/officeDocument/2006/relationships/image" Target="../media/image8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g"/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jpeg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jpeg"/><Relationship Id="rId3" Type="http://schemas.openxmlformats.org/officeDocument/2006/relationships/image" Target="../media/image99.jpeg"/><Relationship Id="rId7" Type="http://schemas.openxmlformats.org/officeDocument/2006/relationships/image" Target="../media/image103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jpeg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jpeg"/><Relationship Id="rId13" Type="http://schemas.openxmlformats.org/officeDocument/2006/relationships/image" Target="../media/image116.jpeg"/><Relationship Id="rId3" Type="http://schemas.openxmlformats.org/officeDocument/2006/relationships/image" Target="../media/image106.jpeg"/><Relationship Id="rId7" Type="http://schemas.openxmlformats.org/officeDocument/2006/relationships/image" Target="../media/image110.jpeg"/><Relationship Id="rId12" Type="http://schemas.openxmlformats.org/officeDocument/2006/relationships/image" Target="../media/image115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jpeg"/><Relationship Id="rId11" Type="http://schemas.openxmlformats.org/officeDocument/2006/relationships/image" Target="../media/image114.jpeg"/><Relationship Id="rId5" Type="http://schemas.openxmlformats.org/officeDocument/2006/relationships/image" Target="../media/image108.jpeg"/><Relationship Id="rId10" Type="http://schemas.openxmlformats.org/officeDocument/2006/relationships/image" Target="../media/image113.jpeg"/><Relationship Id="rId4" Type="http://schemas.openxmlformats.org/officeDocument/2006/relationships/image" Target="../media/image107.jpeg"/><Relationship Id="rId9" Type="http://schemas.openxmlformats.org/officeDocument/2006/relationships/image" Target="../media/image112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jpeg"/><Relationship Id="rId3" Type="http://schemas.openxmlformats.org/officeDocument/2006/relationships/image" Target="../media/image118.jpeg"/><Relationship Id="rId7" Type="http://schemas.openxmlformats.org/officeDocument/2006/relationships/image" Target="../media/image122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jpeg"/><Relationship Id="rId5" Type="http://schemas.openxmlformats.org/officeDocument/2006/relationships/image" Target="../media/image120.jpeg"/><Relationship Id="rId10" Type="http://schemas.openxmlformats.org/officeDocument/2006/relationships/image" Target="../media/image125.jpeg"/><Relationship Id="rId4" Type="http://schemas.openxmlformats.org/officeDocument/2006/relationships/image" Target="../media/image119.jpeg"/><Relationship Id="rId9" Type="http://schemas.openxmlformats.org/officeDocument/2006/relationships/image" Target="../media/image124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jpeg"/><Relationship Id="rId3" Type="http://schemas.openxmlformats.org/officeDocument/2006/relationships/image" Target="../media/image127.jpeg"/><Relationship Id="rId7" Type="http://schemas.openxmlformats.org/officeDocument/2006/relationships/image" Target="../media/image131.jpeg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jpeg"/><Relationship Id="rId5" Type="http://schemas.openxmlformats.org/officeDocument/2006/relationships/image" Target="../media/image129.jpeg"/><Relationship Id="rId10" Type="http://schemas.openxmlformats.org/officeDocument/2006/relationships/image" Target="../media/image134.jpeg"/><Relationship Id="rId4" Type="http://schemas.openxmlformats.org/officeDocument/2006/relationships/image" Target="../media/image128.jpeg"/><Relationship Id="rId9" Type="http://schemas.openxmlformats.org/officeDocument/2006/relationships/image" Target="../media/image13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hyperlink" Target="http://nsportal.ru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1700808"/>
            <a:ext cx="3600400" cy="1224136"/>
          </a:xfrm>
          <a:prstGeom prst="rect">
            <a:avLst/>
          </a:prstGeom>
        </p:spPr>
      </p:pic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0" y="3789040"/>
            <a:ext cx="8244408" cy="2573310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33CC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</a:rPr>
              <a:t>Борисовой </a:t>
            </a:r>
          </a:p>
          <a:p>
            <a:r>
              <a:rPr lang="ru-RU" sz="48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33CC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</a:rPr>
              <a:t>Ольги </a:t>
            </a:r>
          </a:p>
          <a:p>
            <a:r>
              <a:rPr lang="ru-RU" sz="48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33CC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</a:rPr>
              <a:t>Владимировны</a:t>
            </a:r>
            <a:endParaRPr lang="ru-RU" sz="4800" b="1" dirty="0">
              <a:solidFill>
                <a:srgbClr val="7030A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7584" y="260648"/>
            <a:ext cx="83164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"Детский сад общеразвивающего вида с приоритетным осуществлением деятельности по познавательно-речевому направлению развития детей № 5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b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340768"/>
            <a:ext cx="3076914" cy="45091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-99392"/>
            <a:ext cx="7067128" cy="108012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Monotype Corsiva" pitchFamily="66" charset="0"/>
              </a:rPr>
              <a:t>Технология   сенсорного     воспитания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5408" y="752052"/>
            <a:ext cx="2088232" cy="244071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138" y="764704"/>
            <a:ext cx="1923678" cy="24280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949" y="727892"/>
            <a:ext cx="2327248" cy="246487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 rot="10800000" flipV="1">
            <a:off x="1043607" y="3192765"/>
            <a:ext cx="81331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Проектная    деятельность</a:t>
            </a:r>
            <a:endParaRPr lang="ru-RU" sz="3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543" y="5242309"/>
            <a:ext cx="2187775" cy="152179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955" y="3777541"/>
            <a:ext cx="2237822" cy="138131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216" y="5238021"/>
            <a:ext cx="2303962" cy="154160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211" y="3777540"/>
            <a:ext cx="2323967" cy="141516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2076" y="5256948"/>
            <a:ext cx="2030232" cy="152267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2076" y="3777540"/>
            <a:ext cx="2030232" cy="1439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57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-171400"/>
            <a:ext cx="6563072" cy="1143000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</a:rPr>
              <a:t>Игровые    технологии</a:t>
            </a: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897" y="670880"/>
            <a:ext cx="2232248" cy="232160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617" y="675349"/>
            <a:ext cx="2183351" cy="23216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195" y="670880"/>
            <a:ext cx="2301719" cy="232160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475656" y="2992482"/>
            <a:ext cx="7920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Технология   исследовательской   деятельности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3515702"/>
            <a:ext cx="3096344" cy="257759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3515702"/>
            <a:ext cx="3131840" cy="2577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81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7499176" cy="1359024"/>
          </a:xfrm>
        </p:spPr>
        <p:txBody>
          <a:bodyPr>
            <a:normAutofit/>
          </a:bodyPr>
          <a:lstStyle/>
          <a:p>
            <a:pPr lvl="0"/>
            <a:r>
              <a:rPr lang="ru-RU" sz="3200" b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Результаты   педагогической    деятельности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979712" y="692696"/>
            <a:ext cx="6984776" cy="5433467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Проводила мониторинг достижения детьми целевых ориентиров освоения образовательной программы - с целью определения степени освоения детьми образовательной программы и влияния образовательного процесса, организованного в дошкольном учреждении, на развитие детей в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201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9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–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20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20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учебном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году .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Сравнительный анализ результатов мониторинга показал рост усвоения детьми программного материала, то есть прослеживается положительная динамика развития детей  по всем образовательным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областям</a:t>
            </a:r>
            <a:endParaRPr lang="en-US" sz="2000" b="1" dirty="0" smtClean="0">
              <a:solidFill>
                <a:schemeClr val="accent1">
                  <a:lumMod val="75000"/>
                </a:schemeClr>
              </a:solidFill>
              <a:latin typeface="Monotype Corsiva" pitchFamily="66" charset="0"/>
            </a:endParaRPr>
          </a:p>
          <a:p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024291708"/>
              </p:ext>
            </p:extLst>
          </p:nvPr>
        </p:nvGraphicFramePr>
        <p:xfrm>
          <a:off x="2483768" y="3487517"/>
          <a:ext cx="3168352" cy="3214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1403325801"/>
              </p:ext>
            </p:extLst>
          </p:nvPr>
        </p:nvGraphicFramePr>
        <p:xfrm>
          <a:off x="5809552" y="3501008"/>
          <a:ext cx="3154936" cy="32012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85816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-387424"/>
            <a:ext cx="7211144" cy="1805062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</a:rPr>
              <a:t>Наш   образовательный   процесс</a:t>
            </a: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940158"/>
            <a:ext cx="3240360" cy="2704866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146" y="957282"/>
            <a:ext cx="3139962" cy="26877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3789040"/>
            <a:ext cx="3240360" cy="27597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146" y="3789040"/>
            <a:ext cx="3139962" cy="275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38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-315416"/>
            <a:ext cx="6995120" cy="1512168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</a:rPr>
              <a:t>Творчество   моих   воспитанников</a:t>
            </a:r>
            <a:endParaRPr lang="ru-RU" sz="3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024" y="764704"/>
            <a:ext cx="2229788" cy="1957096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3" y="764704"/>
            <a:ext cx="2078558" cy="1957096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055" y="777952"/>
            <a:ext cx="2202431" cy="19570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2836604"/>
            <a:ext cx="2210013" cy="191307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2859636"/>
            <a:ext cx="2078557" cy="191307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055" y="2859636"/>
            <a:ext cx="2202431" cy="193756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3" y="4910545"/>
            <a:ext cx="2078558" cy="172054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054" y="4919730"/>
            <a:ext cx="2202431" cy="171135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4919730"/>
            <a:ext cx="2210013" cy="1711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24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0"/>
            <a:ext cx="6851104" cy="107271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Моя </a:t>
            </a:r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</a:rPr>
              <a:t>т</a:t>
            </a: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еатрализованная деятельность</a:t>
            </a: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953" y="908720"/>
            <a:ext cx="1642237" cy="196213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3565" y="5007876"/>
            <a:ext cx="1516217" cy="17304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953" y="5007876"/>
            <a:ext cx="1621450" cy="173046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099" y="908720"/>
            <a:ext cx="1634340" cy="197614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861" y="2983867"/>
            <a:ext cx="1638578" cy="191046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3565" y="908720"/>
            <a:ext cx="1498567" cy="196213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953" y="2984437"/>
            <a:ext cx="1619102" cy="191553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804" y="2984437"/>
            <a:ext cx="1604183" cy="191553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585" y="5007876"/>
            <a:ext cx="1622402" cy="168878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861" y="5007876"/>
            <a:ext cx="1674047" cy="173046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8340" y="908720"/>
            <a:ext cx="1546238" cy="194421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020" y="2983866"/>
            <a:ext cx="1522197" cy="1910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036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188640"/>
            <a:ext cx="6779096" cy="1411560"/>
          </a:xfrm>
        </p:spPr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Мои достижения и результаты</a:t>
            </a:r>
            <a:r>
              <a:rPr lang="ru-RU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педагогической   деятельности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84" y="1277144"/>
            <a:ext cx="1686477" cy="244805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041" y="3825842"/>
            <a:ext cx="1777063" cy="26539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505" y="1326212"/>
            <a:ext cx="1770442" cy="24176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947" y="3825842"/>
            <a:ext cx="1736747" cy="26294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2394" y="1285408"/>
            <a:ext cx="1690404" cy="24993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95" y="3789040"/>
            <a:ext cx="1731866" cy="263470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598" y="3825842"/>
            <a:ext cx="1755661" cy="260759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599" y="1277144"/>
            <a:ext cx="1773366" cy="246585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028" y="1313512"/>
            <a:ext cx="1730133" cy="244309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742" y="3825842"/>
            <a:ext cx="1822373" cy="2610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086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994122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Monotype Corsiva" pitchFamily="66" charset="0"/>
              </a:rPr>
              <a:t>Достижения      моих     воспитанников</a:t>
            </a:r>
            <a:r>
              <a:rPr lang="ru-RU" dirty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Monotype Corsiva" pitchFamily="66" charset="0"/>
              </a:rPr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88" y="3415147"/>
            <a:ext cx="2619056" cy="295666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63" y="703454"/>
            <a:ext cx="1993921" cy="27226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5" y="717447"/>
            <a:ext cx="2016224" cy="27226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496" y="717447"/>
            <a:ext cx="1996450" cy="272261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721" y="703454"/>
            <a:ext cx="2027514" cy="273660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141" y="3426065"/>
            <a:ext cx="2016899" cy="285293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424663"/>
            <a:ext cx="1976778" cy="285293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805" y="3509361"/>
            <a:ext cx="1974236" cy="276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64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6748" y="-99392"/>
            <a:ext cx="8229600" cy="1483568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Monotype Corsiva" pitchFamily="66" charset="0"/>
              </a:rPr>
              <a:t>Одним  из  основных  направлений  в моей деятельности   является   работа  с  родителями</a:t>
            </a:r>
            <a:endParaRPr lang="ru-RU" sz="32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1751" y="1284933"/>
            <a:ext cx="2843808" cy="22880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8949" y="3702825"/>
            <a:ext cx="2586401" cy="238409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1750" y="3702825"/>
            <a:ext cx="2843809" cy="2384099"/>
          </a:xfrm>
          <a:prstGeom prst="rect">
            <a:avLst/>
          </a:prstGeom>
        </p:spPr>
      </p:pic>
      <p:pic>
        <p:nvPicPr>
          <p:cNvPr id="9" name="Объект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8950" y="1268759"/>
            <a:ext cx="2468141" cy="2304256"/>
          </a:xfrm>
          <a:prstGeom prst="rect">
            <a:avLst/>
          </a:prstGeom>
        </p:spPr>
      </p:pic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56" y="1299706"/>
            <a:ext cx="2736304" cy="227330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56" y="3702825"/>
            <a:ext cx="2736304" cy="2391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199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332656"/>
            <a:ext cx="6995120" cy="1080120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rgbClr val="FF0000"/>
                </a:solidFill>
                <a:latin typeface="Monotype Corsiva" pitchFamily="66" charset="0"/>
              </a:rPr>
              <a:t>П</a:t>
            </a:r>
            <a:r>
              <a:rPr lang="ru-RU" sz="3100" b="1" dirty="0" smtClean="0">
                <a:solidFill>
                  <a:srgbClr val="FF0000"/>
                </a:solidFill>
                <a:latin typeface="Monotype Corsiva" pitchFamily="66" charset="0"/>
              </a:rPr>
              <a:t>роектная деятельность совместно </a:t>
            </a:r>
            <a:br>
              <a:rPr lang="ru-RU" sz="31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31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3100" b="1" dirty="0">
                <a:solidFill>
                  <a:srgbClr val="FF0000"/>
                </a:solidFill>
                <a:latin typeface="Monotype Corsiva" pitchFamily="66" charset="0"/>
              </a:rPr>
              <a:t>с  родителями</a:t>
            </a:r>
            <a:r>
              <a:rPr lang="ru-RU" dirty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Monotype Corsiva" pitchFamily="66" charset="0"/>
              </a:rPr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5490" y="989348"/>
            <a:ext cx="3205504" cy="258366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5490" y="3770061"/>
            <a:ext cx="2022494" cy="28410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770060"/>
            <a:ext cx="2088232" cy="28410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3770062"/>
            <a:ext cx="2139702" cy="285293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989348"/>
            <a:ext cx="3075806" cy="258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957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-101823"/>
            <a:ext cx="6845932" cy="1442591"/>
          </a:xfrm>
        </p:spPr>
        <p:txBody>
          <a:bodyPr>
            <a:normAutofit fontScale="90000"/>
          </a:bodyPr>
          <a:lstStyle/>
          <a:p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        </a:t>
            </a:r>
            <a: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Почему я работаю в детском саду?»</a:t>
            </a:r>
            <a:br>
              <a:rPr lang="ru-RU" sz="3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000" b="1" dirty="0" smtClean="0">
                <a:solidFill>
                  <a:srgbClr val="002060"/>
                </a:solidFill>
              </a:rPr>
              <a:t>На </a:t>
            </a:r>
            <a:r>
              <a:rPr lang="ru-RU" sz="2000" b="1" dirty="0">
                <a:solidFill>
                  <a:srgbClr val="002060"/>
                </a:solidFill>
              </a:rPr>
              <a:t>белом свете множество профессий,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Но воспитатель — лучшая из всех.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Ведь с нами рядом наше счастье — дети,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Их добрый взгляд и звонкий детский смех.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Смотрю в глаза девчонок и мальчишек,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И вижу в них доверие, любовь.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Их нежный голос каждый день я слышу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И очень рада слышать вновь и вновь.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Я их учу добру и вере в чудо,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Хочу весь мир прекрасный подарить.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И хоть трудна работа педагога,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Судьбу за всё хочу благодарить.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Ведь дети тоже многому нас учат: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Открытости и щедрости души.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Уменью доверять, уменью слушать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Нас учат дети — наши малыши.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На свете разные профессии бывают,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Но лучше нашей не было и нет.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Ведь только воспитатель проживает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В чудесном детском мире много лет!</a:t>
            </a:r>
            <a:br>
              <a:rPr lang="ru-RU" sz="2000" b="1" dirty="0">
                <a:solidFill>
                  <a:srgbClr val="002060"/>
                </a:solidFill>
              </a:rPr>
            </a:b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1487215"/>
            <a:ext cx="7211144" cy="463894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506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99392"/>
            <a:ext cx="8435280" cy="2160240"/>
          </a:xfrm>
        </p:spPr>
        <p:txBody>
          <a:bodyPr>
            <a:noAutofit/>
          </a:bodyPr>
          <a:lstStyle/>
          <a:p>
            <a:pPr lvl="0"/>
            <a:r>
              <a:rPr lang="ru-RU" sz="2400" b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Совместно с   родителями 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каждый год оформляем  группу к Новому году 2019 по сказам  Бажова , 2018 «Зимняя сказка», наша группа всегда занимает 1 и 2 призовые места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ru-RU" sz="2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413663"/>
            <a:ext cx="2311213" cy="2554774"/>
          </a:xfrm>
          <a:prstGeom prst="rect">
            <a:avLst/>
          </a:prstGeom>
        </p:spPr>
      </p:pic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5477" y="4059305"/>
            <a:ext cx="2138759" cy="2553147"/>
          </a:xfr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218" y="4059305"/>
            <a:ext cx="1901252" cy="255314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243" y="4077072"/>
            <a:ext cx="2088232" cy="255314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39" y="1413663"/>
            <a:ext cx="2160241" cy="255477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053" y="4059305"/>
            <a:ext cx="1861637" cy="255295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2376" y="1413663"/>
            <a:ext cx="1819801" cy="2540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255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962" y="188640"/>
            <a:ext cx="8132837" cy="122899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Активное взаимодействие со специалистами ДОУ, МАОУ ДО «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ЦОиПО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», инспектором по ПДД, МЧС, детской библиотекой</a:t>
            </a:r>
            <a:r>
              <a:rPr lang="ru-RU" sz="2800" i="1" dirty="0" smtClean="0">
                <a:solidFill>
                  <a:srgbClr val="C00000"/>
                </a:solidFill>
              </a:rPr>
              <a:t> </a:t>
            </a:r>
            <a:endParaRPr lang="ru-RU" sz="2800" i="1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63" y="1458328"/>
            <a:ext cx="2149130" cy="156090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7258" y="1419646"/>
            <a:ext cx="1855458" cy="19713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365" y="3083064"/>
            <a:ext cx="2123728" cy="17140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274" y="3501007"/>
            <a:ext cx="1861223" cy="14444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403" y="1417638"/>
            <a:ext cx="2448272" cy="183620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261" y="3357391"/>
            <a:ext cx="2043813" cy="150114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8399" y="3349723"/>
            <a:ext cx="1995148" cy="16942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912" y="4820939"/>
            <a:ext cx="2117181" cy="172819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7259" y="5016421"/>
            <a:ext cx="1855458" cy="153270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450" y="5124774"/>
            <a:ext cx="1988101" cy="142435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2357" y="4920117"/>
            <a:ext cx="2033623" cy="162801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6361" y="1417638"/>
            <a:ext cx="1569619" cy="1836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81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15416"/>
            <a:ext cx="8229600" cy="1733054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Monotype Corsiva" pitchFamily="66" charset="0"/>
              </a:rPr>
              <a:t>Фотоархив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836712"/>
            <a:ext cx="2746400" cy="187220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3861" y="837407"/>
            <a:ext cx="2664296" cy="18715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144" y="836712"/>
            <a:ext cx="2723554" cy="18722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3861" y="2758234"/>
            <a:ext cx="2664296" cy="199332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144" y="2769581"/>
            <a:ext cx="2723554" cy="19706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370" y="4868232"/>
            <a:ext cx="2651787" cy="188658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58" y="2790094"/>
            <a:ext cx="2723554" cy="196559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144" y="4842092"/>
            <a:ext cx="2723553" cy="191683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58" y="4868040"/>
            <a:ext cx="2740710" cy="1886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31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-99392"/>
            <a:ext cx="7283152" cy="151703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</a:rPr>
              <a:t>Свободная  игровая   деятельность  на  прогулке</a:t>
            </a:r>
            <a:endParaRPr lang="ru-RU" sz="36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4790941"/>
            <a:ext cx="2448272" cy="187932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162" y="4827788"/>
            <a:ext cx="2071860" cy="182236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2996251"/>
            <a:ext cx="2222037" cy="167649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220745"/>
            <a:ext cx="2448272" cy="167089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162" y="3041306"/>
            <a:ext cx="2071860" cy="1656927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4766294"/>
            <a:ext cx="2222037" cy="1921354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162" y="846140"/>
            <a:ext cx="2045608" cy="20454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996250"/>
            <a:ext cx="2448272" cy="16764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846140"/>
            <a:ext cx="2222037" cy="207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45719" cy="580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43808" y="548680"/>
            <a:ext cx="5842992" cy="5577483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Жить без детского сада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Я не могу… да и не надо!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Всю нежность, любовь и заботу свою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Я детям в родном детсаду отдаю,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Хочу, чтоб они вырастая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Мечты свои в жизнь воплощали.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Прекрасными, добрыми стали людьми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И Родине пользу они принесли.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4293096"/>
            <a:ext cx="2808312" cy="22948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293096"/>
            <a:ext cx="2754052" cy="229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44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771800" y="2420888"/>
            <a:ext cx="7488832" cy="34892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Monotype Corsiva" pitchFamily="66" charset="0"/>
              </a:rPr>
              <a:t>Спасибо за внимание!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355344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9793" y="476672"/>
            <a:ext cx="6696744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Общие   </a:t>
            </a:r>
            <a:r>
              <a:rPr lang="ru-RU" sz="3200" b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сведения   о   педагоге</a:t>
            </a:r>
            <a:endParaRPr lang="ru-RU" sz="3200" dirty="0">
              <a:solidFill>
                <a:srgbClr val="FF0000"/>
              </a:solidFill>
              <a:latin typeface="Monotype Corsiva" pitchFamily="66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1.Ф.И.О.  </a:t>
            </a:r>
            <a:r>
              <a:rPr lang="ru-RU" sz="2400" b="1" dirty="0" smtClean="0">
                <a:solidFill>
                  <a:srgbClr val="0070C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Борисова Ольга Владимировна</a:t>
            </a:r>
            <a:endParaRPr lang="ru-RU" sz="2400" dirty="0">
              <a:solidFill>
                <a:srgbClr val="0070C0"/>
              </a:solidFill>
              <a:latin typeface="Monotype Corsiva" pitchFamily="66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2.Дата рождения:    </a:t>
            </a:r>
            <a:r>
              <a:rPr lang="ru-RU" sz="2400" b="1" dirty="0" smtClean="0">
                <a:solidFill>
                  <a:srgbClr val="0070C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30 марта 1976 </a:t>
            </a:r>
            <a:r>
              <a:rPr lang="ru-RU" sz="2400" b="1" dirty="0">
                <a:solidFill>
                  <a:srgbClr val="0070C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г.</a:t>
            </a:r>
            <a:endParaRPr lang="ru-RU" sz="2400" dirty="0">
              <a:solidFill>
                <a:srgbClr val="0070C0"/>
              </a:solidFill>
              <a:latin typeface="Monotype Corsiva" pitchFamily="66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3.Образование:</a:t>
            </a:r>
            <a:r>
              <a:rPr lang="ru-RU" sz="2400" b="1" dirty="0">
                <a:solidFill>
                  <a:srgbClr val="00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>
                <a:solidFill>
                  <a:srgbClr val="0070C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2400" b="1" dirty="0" smtClean="0">
                <a:solidFill>
                  <a:srgbClr val="0070C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1995 году  </a:t>
            </a:r>
            <a:r>
              <a:rPr lang="ru-RU" sz="2400" b="1" dirty="0">
                <a:solidFill>
                  <a:srgbClr val="0070C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окончила  </a:t>
            </a:r>
            <a:r>
              <a:rPr lang="ru-RU" sz="2400" b="1" dirty="0" smtClean="0">
                <a:solidFill>
                  <a:srgbClr val="0070C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Свердловское  </a:t>
            </a:r>
            <a:r>
              <a:rPr lang="ru-RU" sz="2400" b="1" dirty="0">
                <a:solidFill>
                  <a:srgbClr val="0070C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педагогическое </a:t>
            </a:r>
            <a:r>
              <a:rPr lang="ru-RU" sz="2400" b="1" dirty="0" smtClean="0">
                <a:solidFill>
                  <a:srgbClr val="0070C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училище железнодорожного транспорта</a:t>
            </a:r>
            <a:endParaRPr lang="ru-RU" sz="2400" dirty="0">
              <a:solidFill>
                <a:srgbClr val="0070C0"/>
              </a:solidFill>
              <a:latin typeface="Monotype Corsiva" pitchFamily="66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Специальность:</a:t>
            </a:r>
            <a:r>
              <a:rPr lang="ru-RU" sz="2400" b="1" dirty="0">
                <a:solidFill>
                  <a:srgbClr val="00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Дошкольное  воспитание</a:t>
            </a:r>
            <a:endParaRPr lang="ru-RU" sz="2400" dirty="0">
              <a:solidFill>
                <a:srgbClr val="0070C0"/>
              </a:solidFill>
              <a:latin typeface="Monotype Corsiva" pitchFamily="66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Квалификация:</a:t>
            </a:r>
            <a:r>
              <a:rPr lang="ru-RU" sz="2400" b="1" dirty="0">
                <a:solidFill>
                  <a:srgbClr val="00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Воспитатель  в дошкольных   учреждениях</a:t>
            </a:r>
            <a:endParaRPr lang="ru-RU" sz="2400" dirty="0">
              <a:solidFill>
                <a:srgbClr val="0070C0"/>
              </a:solidFill>
              <a:latin typeface="Monotype Corsiva" pitchFamily="66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4.Общий </a:t>
            </a:r>
            <a:r>
              <a:rPr lang="ru-RU" sz="2400" b="1" dirty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трудовой и педагогический стаж</a:t>
            </a:r>
            <a:endParaRPr lang="ru-RU" sz="2400" dirty="0">
              <a:solidFill>
                <a:srgbClr val="002060"/>
              </a:solidFill>
              <a:latin typeface="Monotype Corsiva" pitchFamily="66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70C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Общий   трудовой  стаж:  </a:t>
            </a:r>
            <a:r>
              <a:rPr lang="ru-RU" sz="2400" b="1" dirty="0" smtClean="0">
                <a:solidFill>
                  <a:srgbClr val="0070C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22 </a:t>
            </a:r>
            <a:r>
              <a:rPr lang="ru-RU" sz="2400" b="1" dirty="0">
                <a:solidFill>
                  <a:srgbClr val="0070C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лет</a:t>
            </a:r>
            <a:endParaRPr lang="ru-RU" sz="2400" dirty="0">
              <a:solidFill>
                <a:srgbClr val="0070C0"/>
              </a:solidFill>
              <a:latin typeface="Monotype Corsiva" pitchFamily="66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70C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Общий    педагогический  стаж: 7 лет</a:t>
            </a:r>
            <a:endParaRPr lang="ru-RU" sz="2400" dirty="0">
              <a:solidFill>
                <a:srgbClr val="0070C0"/>
              </a:solidFill>
              <a:latin typeface="Monotype Corsiva" pitchFamily="66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5. Уровень квалификации :</a:t>
            </a:r>
            <a:endParaRPr lang="ru-RU" sz="2400" dirty="0">
              <a:solidFill>
                <a:srgbClr val="002060"/>
              </a:solidFill>
              <a:latin typeface="Monotype Corsiva" pitchFamily="66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70C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Первая  квалификационная   категория</a:t>
            </a:r>
            <a:endParaRPr lang="ru-RU" sz="2400" dirty="0">
              <a:solidFill>
                <a:srgbClr val="0070C0"/>
              </a:solidFill>
              <a:latin typeface="Monotype Corsiva" pitchFamily="66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206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6. Педагогический стаж  работы в  данном  образовательном учреждении    </a:t>
            </a:r>
            <a:r>
              <a:rPr lang="ru-RU" sz="2400" b="1" dirty="0" smtClean="0">
                <a:solidFill>
                  <a:srgbClr val="0070C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6 лет</a:t>
            </a:r>
            <a:endParaRPr lang="ru-RU" sz="2400" dirty="0">
              <a:solidFill>
                <a:srgbClr val="0070C0"/>
              </a:solidFill>
              <a:latin typeface="Monotype Corsiva" pitchFamily="66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1325562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Курсы    повышения    квалификации</a:t>
            </a:r>
            <a:r>
              <a:rPr lang="ru-RU" dirty="0">
                <a:latin typeface="Arial" pitchFamily="34" charset="0"/>
                <a:cs typeface="Arial" pitchFamily="34" charset="0"/>
              </a:rPr>
              <a:t/>
            </a:r>
            <a:br>
              <a:rPr lang="ru-RU" dirty="0"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627" y="898712"/>
            <a:ext cx="3168352" cy="216975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222" y="866557"/>
            <a:ext cx="3018556" cy="22340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832" y="2582114"/>
            <a:ext cx="2957271" cy="20374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584" y="4312259"/>
            <a:ext cx="3212865" cy="24228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582114"/>
            <a:ext cx="2927061" cy="18565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146" y="3437551"/>
            <a:ext cx="2547311" cy="3211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784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576064"/>
          </a:xfrm>
        </p:spPr>
        <p:txBody>
          <a:bodyPr>
            <a:noAutofit/>
          </a:bodyPr>
          <a:lstStyle/>
          <a:p>
            <a:pPr lvl="0"/>
            <a:r>
              <a:rPr lang="ru-RU" sz="3200" b="1" dirty="0">
                <a:solidFill>
                  <a:srgbClr val="FF0000"/>
                </a:solidFill>
                <a:latin typeface="Monotype Corsiva" pitchFamily="66" charset="0"/>
              </a:rPr>
              <a:t>Обобщение    и    распространение  педагогического    опыта</a:t>
            </a:r>
            <a:br>
              <a:rPr lang="ru-RU" sz="3200" b="1" dirty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800" b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Участие  в  работе   методических   объединений</a:t>
            </a:r>
            <a:r>
              <a:rPr lang="ru-RU" sz="2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647586"/>
            <a:ext cx="2952328" cy="2186862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647586"/>
            <a:ext cx="3193242" cy="218686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928" y="4005064"/>
            <a:ext cx="2920168" cy="240970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005064"/>
            <a:ext cx="3193242" cy="2341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7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7006" y="403790"/>
            <a:ext cx="8229600" cy="720954"/>
          </a:xfrm>
        </p:spPr>
        <p:txBody>
          <a:bodyPr>
            <a:noAutofit/>
          </a:bodyPr>
          <a:lstStyle/>
          <a:p>
            <a:pPr lvl="0"/>
            <a:r>
              <a:rPr lang="ru-RU" sz="2800" b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Выступления   на   педагогических    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советах , конференциях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3745" y="3645025"/>
            <a:ext cx="2164480" cy="29628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961" y="3645026"/>
            <a:ext cx="1857790" cy="29628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5058" y="3645025"/>
            <a:ext cx="2041548" cy="29628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816" y="1109972"/>
            <a:ext cx="3184486" cy="2465536"/>
          </a:xfrm>
          <a:prstGeom prst="rect">
            <a:avLst/>
          </a:prstGeom>
        </p:spPr>
      </p:pic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961" y="1119706"/>
            <a:ext cx="3161143" cy="2465536"/>
          </a:xfrm>
        </p:spPr>
      </p:pic>
    </p:spTree>
    <p:extLst>
      <p:ext uri="{BB962C8B-B14F-4D97-AF65-F5344CB8AC3E}">
        <p14:creationId xmlns:p14="http://schemas.microsoft.com/office/powerpoint/2010/main" val="194400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20" cy="1138138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У</a:t>
            </a: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частие в спортивных мероприятиях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541" y="1412776"/>
            <a:ext cx="2532947" cy="2304255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714" y="1412776"/>
            <a:ext cx="2160240" cy="23394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711" y="3897887"/>
            <a:ext cx="2177617" cy="26279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710" y="3897887"/>
            <a:ext cx="2196244" cy="261590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7545" y="3897887"/>
            <a:ext cx="2460938" cy="261590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439" y="1412776"/>
            <a:ext cx="2177617" cy="2304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68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</a:rPr>
              <a:t>На сайте </a:t>
            </a:r>
            <a:r>
              <a:rPr lang="en-US" sz="3600" b="1" dirty="0" smtClean="0">
                <a:solidFill>
                  <a:srgbClr val="FF0000"/>
                </a:solidFill>
                <a:latin typeface="Monotype Corsiva" pitchFamily="66" charset="0"/>
                <a:hlinkClick r:id="rId2"/>
              </a:rPr>
              <a:t>http</a:t>
            </a: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  <a:hlinkClick r:id="rId2"/>
              </a:rPr>
              <a:t>://</a:t>
            </a:r>
            <a:r>
              <a:rPr lang="en-US" sz="3600" b="1" dirty="0" smtClean="0">
                <a:solidFill>
                  <a:srgbClr val="FF0000"/>
                </a:solidFill>
                <a:latin typeface="Monotype Corsiva" pitchFamily="66" charset="0"/>
                <a:hlinkClick r:id="rId2"/>
              </a:rPr>
              <a:t>nsportal.ru</a:t>
            </a:r>
            <a:r>
              <a:rPr lang="en-US" sz="3600" i="1" dirty="0">
                <a:solidFill>
                  <a:srgbClr val="FF0000"/>
                </a:solidFill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создана    </a:t>
            </a:r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</a:rPr>
              <a:t>страничка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417638"/>
            <a:ext cx="6264696" cy="8970774"/>
          </a:xfrm>
        </p:spPr>
      </p:pic>
    </p:spTree>
    <p:extLst>
      <p:ext uri="{BB962C8B-B14F-4D97-AF65-F5344CB8AC3E}">
        <p14:creationId xmlns:p14="http://schemas.microsoft.com/office/powerpoint/2010/main" val="373868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6979" y="764704"/>
            <a:ext cx="8197021" cy="36004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Monotype Corsiva" pitchFamily="66" charset="0"/>
              </a:rPr>
              <a:t>Используемые  педагогические технологии  </a:t>
            </a:r>
            <a:br>
              <a:rPr lang="ru-RU" sz="2800" b="1" dirty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800" b="1" dirty="0">
                <a:solidFill>
                  <a:srgbClr val="FF0000"/>
                </a:solidFill>
                <a:latin typeface="Monotype Corsiva" pitchFamily="66" charset="0"/>
              </a:rPr>
              <a:t>в  моей  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деятельности</a:t>
            </a:r>
            <a:r>
              <a:rPr lang="en-US" sz="2800" b="1" dirty="0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en-US" sz="28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Monotype Corsiva" pitchFamily="66" charset="0"/>
              </a:rPr>
              <a:t>Информационно-коммуникативные технологии</a:t>
            </a:r>
            <a:r>
              <a:rPr lang="ru-RU" sz="2400" dirty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2400" dirty="0">
                <a:solidFill>
                  <a:srgbClr val="FF0000"/>
                </a:solidFill>
                <a:latin typeface="Monotype Corsiva" pitchFamily="66" charset="0"/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489141"/>
            <a:ext cx="2880320" cy="230425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478610"/>
            <a:ext cx="3024336" cy="231043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rot="10800000" flipV="1">
            <a:off x="1403648" y="3787879"/>
            <a:ext cx="74168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Здоровьесберегающие технологии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989" y="4249545"/>
            <a:ext cx="2988467" cy="241981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574" y="4249545"/>
            <a:ext cx="2903265" cy="233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70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970</TotalTime>
  <Words>356</Words>
  <Application>Microsoft Office PowerPoint</Application>
  <PresentationFormat>Экран (4:3)</PresentationFormat>
  <Paragraphs>54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Calibri</vt:lpstr>
      <vt:lpstr>Monotype Corsiva</vt:lpstr>
      <vt:lpstr>Times New Roman</vt:lpstr>
      <vt:lpstr>Тема Office</vt:lpstr>
      <vt:lpstr>Презентация PowerPoint</vt:lpstr>
      <vt:lpstr>                                «Почему я работаю в детском саду?»  На белом свете множество профессий, Но воспитатель — лучшая из всех. Ведь с нами рядом наше счастье — дети, Их добрый взгляд и звонкий детский смех. Смотрю в глаза девчонок и мальчишек, И вижу в них доверие, любовь. Их нежный голос каждый день я слышу И очень рада слышать вновь и вновь. Я их учу добру и вере в чудо, Хочу весь мир прекрасный подарить. И хоть трудна работа педагога, Судьбу за всё хочу благодарить. Ведь дети тоже многому нас учат: Открытости и щедрости души. Уменью доверять, уменью слушать Нас учат дети — наши малыши. На свете разные профессии бывают, Но лучше нашей не было и нет. Ведь только воспитатель проживает В чудесном детском мире много лет! </vt:lpstr>
      <vt:lpstr>Презентация PowerPoint</vt:lpstr>
      <vt:lpstr>Курсы    повышения    квалификации </vt:lpstr>
      <vt:lpstr>Обобщение    и    распространение  педагогического    опыта Участие  в  работе   методических   объединений </vt:lpstr>
      <vt:lpstr>Выступления   на   педагогических    советах , конференциях </vt:lpstr>
      <vt:lpstr>Участие в спортивных мероприятиях</vt:lpstr>
      <vt:lpstr>На сайте http://nsportal.ru создана    страничка</vt:lpstr>
      <vt:lpstr>Используемые  педагогические технологии   в  моей  деятельности  Информационно-коммуникативные технологии </vt:lpstr>
      <vt:lpstr>Технология   сенсорного     воспитания</vt:lpstr>
      <vt:lpstr>Игровые    технологии</vt:lpstr>
      <vt:lpstr>Результаты   педагогической    деятельности </vt:lpstr>
      <vt:lpstr>Наш   образовательный   процесс</vt:lpstr>
      <vt:lpstr>Творчество   моих   воспитанников</vt:lpstr>
      <vt:lpstr>Моя театрализованная деятельность</vt:lpstr>
      <vt:lpstr>Мои достижения и результаты педагогической   деятельности </vt:lpstr>
      <vt:lpstr>Достижения      моих     воспитанников </vt:lpstr>
      <vt:lpstr>Одним  из  основных  направлений  в моей деятельности   является   работа  с  родителями</vt:lpstr>
      <vt:lpstr>Проектная деятельность совместно   с  родителями </vt:lpstr>
      <vt:lpstr>Совместно с   родителями каждый год оформляем  группу к Новому году 2019 по сказам  Бажова , 2018 «Зимняя сказка», наша группа всегда занимает 1 и 2 призовые места </vt:lpstr>
      <vt:lpstr>Активное взаимодействие со специалистами ДОУ, МАОУ ДО «ЦОиПО», инспектором по ПДД, МЧС, детской библиотекой </vt:lpstr>
      <vt:lpstr>Фотоархив</vt:lpstr>
      <vt:lpstr>Свободная  игровая   деятельность  на  прогулке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User</cp:lastModifiedBy>
  <cp:revision>73</cp:revision>
  <dcterms:created xsi:type="dcterms:W3CDTF">2013-09-07T18:35:40Z</dcterms:created>
  <dcterms:modified xsi:type="dcterms:W3CDTF">2021-10-20T15:24:33Z</dcterms:modified>
</cp:coreProperties>
</file>