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67" r:id="rId4"/>
    <p:sldId id="268" r:id="rId5"/>
    <p:sldId id="259" r:id="rId6"/>
    <p:sldId id="260" r:id="rId7"/>
    <p:sldId id="261" r:id="rId8"/>
    <p:sldId id="262" r:id="rId9"/>
    <p:sldId id="264" r:id="rId10"/>
    <p:sldId id="265" r:id="rId11"/>
    <p:sldId id="291" r:id="rId12"/>
    <p:sldId id="292" r:id="rId13"/>
    <p:sldId id="266" r:id="rId14"/>
    <p:sldId id="288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0066"/>
    <a:srgbClr val="FF7C80"/>
    <a:srgbClr val="FFFF00"/>
    <a:srgbClr val="CCFFFF"/>
    <a:srgbClr val="FF00FF"/>
    <a:srgbClr val="FF00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70" autoAdjust="0"/>
    <p:restoredTop sz="90909" autoAdjust="0"/>
  </p:normalViewPr>
  <p:slideViewPr>
    <p:cSldViewPr>
      <p:cViewPr varScale="1">
        <p:scale>
          <a:sx n="105" d="100"/>
          <a:sy n="105" d="100"/>
        </p:scale>
        <p:origin x="190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1C5DFB-A4B3-488D-9A83-877CD8BECA5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88794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A2C53A-B3F7-4181-97B3-69E6B5E559A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4830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60E645-A71E-4950-AEC5-D4BBB20EDA4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203386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4877D5-536B-490D-AB7A-6BC6812BEB4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0963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DC2FE8-7E56-4C4C-B77F-B5F5A1CC17D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916675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70AD4F-6130-4DC2-86D6-1C16171496C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0097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7719C6-5399-4B7E-B30E-8CA46300446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9244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2F4804-50D0-45C6-B415-25FBCB54F5D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82941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0EA5F8-89DE-44F9-BCAC-F52D7DDA2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77495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FAB04B-E17C-497E-B040-BEC216D1DA1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34231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1E69E1-27F4-4552-B0F6-E843997A359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6883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27D719-62DF-4809-B711-C65155E84C1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46455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6B2FAB-E039-4A3C-9645-8FE1C1C05B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0583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E32280-67C3-432D-876B-C21EE91E1F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22343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BED22E"/>
            </a:gs>
            <a:gs pos="100000">
              <a:srgbClr val="B434B4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58EADE0-9E82-436F-921B-862676E4330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BED22E"/>
            </a:gs>
            <a:gs pos="100000">
              <a:srgbClr val="B434B4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7" name="WordArt 15"/>
          <p:cNvSpPr>
            <a:spLocks noChangeArrowheads="1" noChangeShapeType="1" noTextEdit="1"/>
          </p:cNvSpPr>
          <p:nvPr/>
        </p:nvSpPr>
        <p:spPr bwMode="auto">
          <a:xfrm>
            <a:off x="1182688" y="165100"/>
            <a:ext cx="6553200" cy="2519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81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Безопасность на льду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6988" y="3068638"/>
            <a:ext cx="5761037" cy="270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altLang="ru-RU" sz="2800"/>
              <a:t>  </a:t>
            </a:r>
            <a:r>
              <a:rPr lang="ru-RU" altLang="ru-RU" sz="2800" b="1">
                <a:solidFill>
                  <a:srgbClr val="0000FF"/>
                </a:solidFill>
              </a:rPr>
              <a:t>Главная опасность на реке или пруду зимой – это непрочный и тонкий лёд. Поэтому избегай мест, где лёд может быть тонким.</a:t>
            </a:r>
          </a:p>
        </p:txBody>
      </p:sp>
      <p:pic>
        <p:nvPicPr>
          <p:cNvPr id="2052" name="Picture 4" descr="C:\Users\1\Desktop\post13010785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3141663"/>
            <a:ext cx="3055938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820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8" name="Rectangle 8"/>
          <p:cNvSpPr>
            <a:spLocks noGrp="1" noChangeArrowheads="1"/>
          </p:cNvSpPr>
          <p:nvPr>
            <p:ph/>
          </p:nvPr>
        </p:nvSpPr>
        <p:spPr>
          <a:xfrm>
            <a:off x="468313" y="620713"/>
            <a:ext cx="8229600" cy="58515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mtClean="0"/>
              <a:t> </a:t>
            </a:r>
            <a:r>
              <a:rPr lang="ru-RU" altLang="ru-RU" smtClean="0">
                <a:solidFill>
                  <a:srgbClr val="0000FF"/>
                </a:solidFill>
              </a:rPr>
              <a:t>Бедняга, наверно, он шёл на рыбалку</a:t>
            </a:r>
          </a:p>
          <a:p>
            <a:pPr eaLnBrk="1" hangingPunct="1">
              <a:buFontTx/>
              <a:buNone/>
            </a:pPr>
            <a:r>
              <a:rPr lang="ru-RU" altLang="ru-RU" smtClean="0">
                <a:solidFill>
                  <a:srgbClr val="0000FF"/>
                </a:solidFill>
              </a:rPr>
              <a:t>  И вдруг угодил в полынью с головой…</a:t>
            </a:r>
          </a:p>
          <a:p>
            <a:pPr eaLnBrk="1" hangingPunct="1">
              <a:buFontTx/>
              <a:buNone/>
            </a:pPr>
            <a:r>
              <a:rPr lang="ru-RU" altLang="ru-RU" smtClean="0">
                <a:solidFill>
                  <a:srgbClr val="0000FF"/>
                </a:solidFill>
              </a:rPr>
              <a:t>  И я протянул ему лыжную палку,</a:t>
            </a:r>
          </a:p>
          <a:p>
            <a:pPr eaLnBrk="1" hangingPunct="1">
              <a:buFontTx/>
              <a:buNone/>
            </a:pPr>
            <a:r>
              <a:rPr lang="ru-RU" altLang="ru-RU" smtClean="0">
                <a:solidFill>
                  <a:srgbClr val="0000FF"/>
                </a:solidFill>
              </a:rPr>
              <a:t>  И вскоре он выбрался, полуживой.</a:t>
            </a:r>
          </a:p>
          <a:p>
            <a:pPr eaLnBrk="1" hangingPunct="1">
              <a:buFontTx/>
              <a:buNone/>
            </a:pPr>
            <a:r>
              <a:rPr lang="ru-RU" altLang="ru-RU" smtClean="0">
                <a:solidFill>
                  <a:srgbClr val="0000FF"/>
                </a:solidFill>
              </a:rPr>
              <a:t>  Ну что вам ещё рассказать про ребенка?</a:t>
            </a:r>
          </a:p>
          <a:p>
            <a:pPr eaLnBrk="1" hangingPunct="1">
              <a:buFontTx/>
              <a:buNone/>
            </a:pPr>
            <a:r>
              <a:rPr lang="ru-RU" altLang="ru-RU" smtClean="0">
                <a:solidFill>
                  <a:srgbClr val="0000FF"/>
                </a:solidFill>
              </a:rPr>
              <a:t>  В реке распугал он всех,</a:t>
            </a:r>
          </a:p>
          <a:p>
            <a:pPr eaLnBrk="1" hangingPunct="1">
              <a:buFontTx/>
              <a:buNone/>
            </a:pPr>
            <a:r>
              <a:rPr lang="ru-RU" altLang="ru-RU" smtClean="0">
                <a:solidFill>
                  <a:srgbClr val="0000FF"/>
                </a:solidFill>
              </a:rPr>
              <a:t>  Зато воспаленье поймал и ангину, </a:t>
            </a:r>
          </a:p>
          <a:p>
            <a:pPr eaLnBrk="1" hangingPunct="1">
              <a:buFontTx/>
              <a:buNone/>
            </a:pPr>
            <a:r>
              <a:rPr lang="ru-RU" altLang="ru-RU" smtClean="0">
                <a:solidFill>
                  <a:srgbClr val="0000FF"/>
                </a:solidFill>
              </a:rPr>
              <a:t>  Простуду и насморк, и кашель, и грипп!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smtClean="0">
                <a:solidFill>
                  <a:srgbClr val="0000FF"/>
                </a:solidFill>
              </a:rPr>
              <a:t>Что делать, если ты провалился под лёд?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 избавиться от тяжёлых, сковывающих движение вещей;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 выбираться на лёд в местах, где произошло падение;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 не терять времени на освобождение от одежды, т.к. в первые минуты, до полного намокания она удерживает человека на поверхности;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 smtClean="0"/>
              <a:t>    постараться найти опору на льду;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 выползать на лёд, перекатываясь со спины на живот;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 удаляться от полыньи ползком по собственным следам.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3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1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/>
      <p:bldP spid="6758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>
                <a:solidFill>
                  <a:srgbClr val="0000FF"/>
                </a:solidFill>
              </a:rPr>
              <a:t>Как помочь пострадавшему?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ваш попутчик должен лечь на лёд с раскинутыми в сторону руками и ногами и ползком продвигаться к вам на расстояние, позволяющее подать палку, шест или бросить конец шарфа, ремень и т.д.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 затем отползти назад и постепенно вытаскивать вас на крепкий лёд.</a:t>
            </a:r>
          </a:p>
        </p:txBody>
      </p:sp>
      <p:pic>
        <p:nvPicPr>
          <p:cNvPr id="68612" name="Picture 4" descr="неизвестное фото 011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2462213"/>
            <a:ext cx="4321175" cy="26368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0" grpId="0"/>
      <p:bldP spid="6861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неизвестное фото 010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57625" y="1500188"/>
            <a:ext cx="4932363" cy="4210050"/>
          </a:xfrm>
          <a:noFill/>
        </p:spPr>
      </p:pic>
      <p:sp>
        <p:nvSpPr>
          <p:cNvPr id="163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85750" y="1773238"/>
            <a:ext cx="3752850" cy="45259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smtClean="0">
                <a:solidFill>
                  <a:srgbClr val="0000FF"/>
                </a:solidFill>
              </a:rPr>
              <a:t>Не ходи один по льду.</a:t>
            </a:r>
          </a:p>
          <a:p>
            <a:pPr eaLnBrk="1" hangingPunct="1">
              <a:buFontTx/>
              <a:buNone/>
            </a:pPr>
            <a:r>
              <a:rPr lang="ru-RU" altLang="ru-RU" sz="2800" smtClean="0">
                <a:solidFill>
                  <a:srgbClr val="0000FF"/>
                </a:solidFill>
              </a:rPr>
              <a:t>Можешь ты попасть в беду –</a:t>
            </a:r>
          </a:p>
          <a:p>
            <a:pPr eaLnBrk="1" hangingPunct="1">
              <a:buFontTx/>
              <a:buNone/>
            </a:pPr>
            <a:r>
              <a:rPr lang="ru-RU" altLang="ru-RU" sz="2800" smtClean="0">
                <a:solidFill>
                  <a:srgbClr val="0000FF"/>
                </a:solidFill>
              </a:rPr>
              <a:t>В лунку или в полынью,</a:t>
            </a:r>
          </a:p>
          <a:p>
            <a:pPr eaLnBrk="1" hangingPunct="1">
              <a:buFontTx/>
              <a:buNone/>
            </a:pPr>
            <a:r>
              <a:rPr lang="ru-RU" altLang="ru-RU" sz="2800" smtClean="0">
                <a:solidFill>
                  <a:srgbClr val="0000FF"/>
                </a:solidFill>
              </a:rPr>
              <a:t>И загубишь жизнь свою.</a:t>
            </a:r>
          </a:p>
          <a:p>
            <a:pPr eaLnBrk="1" hangingPunct="1">
              <a:buFontTx/>
              <a:buNone/>
            </a:pPr>
            <a:endParaRPr lang="ru-RU" altLang="ru-RU" sz="280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156B13"/>
            </a:gs>
            <a:gs pos="50000">
              <a:srgbClr val="9CB86E"/>
            </a:gs>
            <a:gs pos="100000">
              <a:srgbClr val="DDEBC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smtClean="0">
                <a:solidFill>
                  <a:srgbClr val="FF0000"/>
                </a:solidFill>
              </a:rPr>
              <a:t>Следуйте принципам безопасного поведения:</a:t>
            </a:r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ru-RU" altLang="ru-RU" sz="2800" b="1" smtClean="0">
                <a:solidFill>
                  <a:srgbClr val="0000FF"/>
                </a:solidFill>
              </a:rPr>
              <a:t>Предвидеть опасность!</a:t>
            </a:r>
          </a:p>
          <a:p>
            <a:pPr eaLnBrk="1" hangingPunct="1"/>
            <a:endParaRPr lang="ru-RU" altLang="ru-RU" sz="2800" b="1" smtClean="0">
              <a:solidFill>
                <a:srgbClr val="0000FF"/>
              </a:solidFill>
            </a:endParaRPr>
          </a:p>
          <a:p>
            <a:pPr eaLnBrk="1" hangingPunct="1"/>
            <a:r>
              <a:rPr lang="ru-RU" altLang="ru-RU" sz="2800" b="1" smtClean="0">
                <a:solidFill>
                  <a:srgbClr val="0000FF"/>
                </a:solidFill>
              </a:rPr>
              <a:t>По возможности избегать её!</a:t>
            </a:r>
          </a:p>
          <a:p>
            <a:pPr eaLnBrk="1" hangingPunct="1">
              <a:buFontTx/>
              <a:buNone/>
            </a:pPr>
            <a:endParaRPr lang="ru-RU" altLang="ru-RU" sz="2800" b="1" smtClean="0">
              <a:solidFill>
                <a:srgbClr val="0000FF"/>
              </a:solidFill>
            </a:endParaRPr>
          </a:p>
          <a:p>
            <a:pPr eaLnBrk="1" hangingPunct="1"/>
            <a:r>
              <a:rPr lang="ru-RU" altLang="ru-RU" sz="2800" b="1" smtClean="0">
                <a:solidFill>
                  <a:srgbClr val="0000FF"/>
                </a:solidFill>
              </a:rPr>
              <a:t>При необходимости – действовать! </a:t>
            </a:r>
          </a:p>
        </p:txBody>
      </p:sp>
      <p:pic>
        <p:nvPicPr>
          <p:cNvPr id="50182" name="Picture 6" descr="Рисунок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clrChange>
              <a:clrFrom>
                <a:srgbClr val="FAF8FB"/>
              </a:clrFrom>
              <a:clrTo>
                <a:srgbClr val="FAF8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7"/>
          <a:stretch>
            <a:fillRect/>
          </a:stretch>
        </p:blipFill>
        <p:spPr>
          <a:xfrm>
            <a:off x="3929063" y="2000250"/>
            <a:ext cx="4897437" cy="323373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0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0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0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0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0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1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1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01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01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10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  <p:bldP spid="50180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E:\Новая папка (2)\ТБ\Фотография (6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98"/>
          <a:stretch>
            <a:fillRect/>
          </a:stretch>
        </p:blipFill>
        <p:spPr bwMode="auto">
          <a:xfrm>
            <a:off x="1008063" y="188913"/>
            <a:ext cx="2951162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6" descr="1246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" r="3435" b="5241"/>
          <a:stretch>
            <a:fillRect/>
          </a:stretch>
        </p:blipFill>
        <p:spPr bwMode="auto">
          <a:xfrm>
            <a:off x="5148263" y="333375"/>
            <a:ext cx="3479800" cy="261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5" descr="Фотографии вне альбомов :: sSer :: Галерея альбомов фотографий Foto.ru, частные фот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7" r="1569"/>
          <a:stretch>
            <a:fillRect/>
          </a:stretch>
        </p:blipFill>
        <p:spPr bwMode="auto">
          <a:xfrm>
            <a:off x="4787900" y="3357563"/>
            <a:ext cx="4044950" cy="299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7" descr="Статья по выживанию: Если вы провалились под лед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368675"/>
            <a:ext cx="4176712" cy="313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smtClean="0">
                <a:solidFill>
                  <a:srgbClr val="0000FF"/>
                </a:solidFill>
              </a:rPr>
              <a:t>Чтобы не провалиться под лёд, следует учитывать: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505825" cy="34131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000" smtClean="0"/>
              <a:t> всегда выходить на лёд с палкой в руке;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/>
              <a:t> нельзя ходить по льду во время оттепели, в одиночку, в темноте, с большим грузом;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/>
              <a:t> идти по льду большой группе людей можно лишь при толщине льда в 7-9 см, причём каждый человек должен идти на расстоянии 5-6 м друг от друга;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/>
              <a:t>нельзя прыгать на льду и топать, проверяя его прочность, особенно возле берега, где движение воды истончает лёд;</a:t>
            </a:r>
          </a:p>
        </p:txBody>
      </p:sp>
      <p:pic>
        <p:nvPicPr>
          <p:cNvPr id="4100" name="Picture 4" descr="C:\Users\1\Desktop\014__2kopiya.pre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3863975"/>
            <a:ext cx="4679950" cy="286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>
                <a:solidFill>
                  <a:srgbClr val="0000FF"/>
                </a:solidFill>
              </a:rPr>
              <a:t>Никогда не ходи по льду один!</a:t>
            </a:r>
            <a:r>
              <a:rPr lang="ru-RU" altLang="ru-RU" smtClean="0"/>
              <a:t>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14450" y="1571625"/>
            <a:ext cx="6329363" cy="14001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smtClean="0">
                <a:solidFill>
                  <a:srgbClr val="CC0066"/>
                </a:solidFill>
              </a:rPr>
              <a:t>Человек!  Ты – не пингвин.</a:t>
            </a:r>
          </a:p>
          <a:p>
            <a:pPr eaLnBrk="1" hangingPunct="1">
              <a:buFontTx/>
              <a:buNone/>
            </a:pPr>
            <a:r>
              <a:rPr lang="ru-RU" altLang="ru-RU" sz="2800" smtClean="0">
                <a:solidFill>
                  <a:srgbClr val="CC0066"/>
                </a:solidFill>
              </a:rPr>
              <a:t>Не гуляй один средь льдин!</a:t>
            </a:r>
          </a:p>
        </p:txBody>
      </p:sp>
      <p:pic>
        <p:nvPicPr>
          <p:cNvPr id="19460" name="Picture 4" descr="неизвестное фото 007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63713" y="3213100"/>
            <a:ext cx="5689600" cy="31511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88913"/>
            <a:ext cx="8229600" cy="20161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4000" smtClean="0"/>
              <a:t> </a:t>
            </a:r>
            <a:r>
              <a:rPr lang="ru-RU" altLang="ru-RU" sz="2800" smtClean="0">
                <a:solidFill>
                  <a:srgbClr val="0000FF"/>
                </a:solidFill>
              </a:rPr>
              <a:t>Тонким и хрупким лёд может быть в тех местах, где впадают ручьи или бьют ключи, рядом с кустами и камышами, на середине водоёмов.</a:t>
            </a:r>
          </a:p>
        </p:txBody>
      </p:sp>
      <p:pic>
        <p:nvPicPr>
          <p:cNvPr id="6147" name="Picture 6" descr="E:\Новая папка (2)\ТБ\Фотография (6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050" y="2781300"/>
            <a:ext cx="3856038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C:\Users\1\Desktop\4275_html_m5e247d5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36838"/>
            <a:ext cx="4464050" cy="334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260350"/>
            <a:ext cx="3779838" cy="25923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400" smtClean="0"/>
              <a:t>   </a:t>
            </a:r>
            <a:r>
              <a:rPr lang="ru-RU" altLang="ru-RU" sz="2400" smtClean="0">
                <a:solidFill>
                  <a:srgbClr val="0000FF"/>
                </a:solidFill>
              </a:rPr>
              <a:t>В тех местах, где бьют ключи</a:t>
            </a:r>
            <a:br>
              <a:rPr lang="ru-RU" altLang="ru-RU" sz="2400" smtClean="0">
                <a:solidFill>
                  <a:srgbClr val="0000FF"/>
                </a:solidFill>
              </a:rPr>
            </a:br>
            <a:r>
              <a:rPr lang="ru-RU" altLang="ru-RU" sz="2400" smtClean="0">
                <a:solidFill>
                  <a:srgbClr val="0000FF"/>
                </a:solidFill>
              </a:rPr>
              <a:t>И бегут к реке ручьи</a:t>
            </a:r>
            <a:br>
              <a:rPr lang="ru-RU" altLang="ru-RU" sz="2400" smtClean="0">
                <a:solidFill>
                  <a:srgbClr val="0000FF"/>
                </a:solidFill>
              </a:rPr>
            </a:br>
            <a:r>
              <a:rPr lang="ru-RU" altLang="ru-RU" sz="2400" smtClean="0">
                <a:solidFill>
                  <a:srgbClr val="0000FF"/>
                </a:solidFill>
              </a:rPr>
              <a:t>Или где стоит завод–</a:t>
            </a:r>
            <a:br>
              <a:rPr lang="ru-RU" altLang="ru-RU" sz="2400" smtClean="0">
                <a:solidFill>
                  <a:srgbClr val="0000FF"/>
                </a:solidFill>
              </a:rPr>
            </a:br>
            <a:r>
              <a:rPr lang="ru-RU" altLang="ru-RU" sz="2400" smtClean="0">
                <a:solidFill>
                  <a:srgbClr val="0000FF"/>
                </a:solidFill>
              </a:rPr>
              <a:t>Знай, что там непрочен лёд!</a:t>
            </a:r>
          </a:p>
        </p:txBody>
      </p:sp>
      <p:pic>
        <p:nvPicPr>
          <p:cNvPr id="10244" name="Picture 4" descr="неизвестное фото 008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11638" y="220663"/>
            <a:ext cx="3992562" cy="2703512"/>
          </a:xfrm>
          <a:noFill/>
        </p:spPr>
      </p:pic>
      <p:pic>
        <p:nvPicPr>
          <p:cNvPr id="7172" name="Picture 4" descr="C:\Users\1\Desktop\0005-005-Tonkij-ljo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9" t="5266" r="9453"/>
          <a:stretch>
            <a:fillRect/>
          </a:stretch>
        </p:blipFill>
        <p:spPr bwMode="auto">
          <a:xfrm>
            <a:off x="611188" y="3176588"/>
            <a:ext cx="3698875" cy="320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C:\Users\1\Desktop\3_html_mec2e26b (1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181350"/>
            <a:ext cx="42672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333375"/>
            <a:ext cx="8229600" cy="23764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mtClean="0"/>
              <a:t>   </a:t>
            </a:r>
            <a:r>
              <a:rPr lang="ru-RU" altLang="ru-RU" sz="2800" smtClean="0">
                <a:solidFill>
                  <a:srgbClr val="0000FF"/>
                </a:solidFill>
              </a:rPr>
              <a:t>Лучше будет, если ты возьмёшь с собой крепкую палку и будешь с её помощью проверять прочность льда перед собой. Если после удара палкой о лёд появится вода, нужно сразу же возвращаться к берегу.</a:t>
            </a:r>
          </a:p>
        </p:txBody>
      </p:sp>
      <p:pic>
        <p:nvPicPr>
          <p:cNvPr id="8195" name="Picture 3" descr="C:\Users\1\Desktop\4275_html_m312f46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708275"/>
            <a:ext cx="5135562" cy="385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96975"/>
            <a:ext cx="4038600" cy="54625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smtClean="0"/>
              <a:t>   </a:t>
            </a:r>
            <a:r>
              <a:rPr lang="ru-RU" altLang="ru-RU" sz="2800" smtClean="0">
                <a:solidFill>
                  <a:srgbClr val="0000FF"/>
                </a:solidFill>
              </a:rPr>
              <a:t>Крутой берег может быть хорошей горкой. Но прежде чем съехать с неё, вспомни о том, что санки – это не лодка, а твои лыжи не водные.</a:t>
            </a:r>
          </a:p>
        </p:txBody>
      </p:sp>
      <p:pic>
        <p:nvPicPr>
          <p:cNvPr id="12292" name="Picture 4" descr="неизвестное фото 009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51275" y="1196975"/>
            <a:ext cx="5078413" cy="39354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549275"/>
            <a:ext cx="8229600" cy="42481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mtClean="0">
                <a:solidFill>
                  <a:srgbClr val="0000FF"/>
                </a:solidFill>
              </a:rPr>
              <a:t>Однажды в холодную, зимнюю пору</a:t>
            </a:r>
          </a:p>
          <a:p>
            <a:pPr eaLnBrk="1" hangingPunct="1">
              <a:buFontTx/>
              <a:buNone/>
            </a:pPr>
            <a:r>
              <a:rPr lang="ru-RU" altLang="ru-RU" smtClean="0">
                <a:solidFill>
                  <a:srgbClr val="0000FF"/>
                </a:solidFill>
              </a:rPr>
              <a:t>Я из лесу вышел. Был сильный мороз.</a:t>
            </a:r>
          </a:p>
          <a:p>
            <a:pPr eaLnBrk="1" hangingPunct="1">
              <a:buFontTx/>
              <a:buNone/>
            </a:pPr>
            <a:r>
              <a:rPr lang="ru-RU" altLang="ru-RU" smtClean="0">
                <a:solidFill>
                  <a:srgbClr val="0000FF"/>
                </a:solidFill>
              </a:rPr>
              <a:t>Гляжу, опускается медленно в прорубь</a:t>
            </a:r>
          </a:p>
          <a:p>
            <a:pPr eaLnBrk="1" hangingPunct="1">
              <a:buFontTx/>
              <a:buNone/>
            </a:pPr>
            <a:r>
              <a:rPr lang="ru-RU" altLang="ru-RU" smtClean="0">
                <a:solidFill>
                  <a:srgbClr val="0000FF"/>
                </a:solidFill>
              </a:rPr>
              <a:t>Какой-то ребенок…торчит только нос!</a:t>
            </a:r>
          </a:p>
          <a:p>
            <a:pPr eaLnBrk="1" hangingPunct="1">
              <a:buFontTx/>
              <a:buNone/>
            </a:pPr>
            <a:r>
              <a:rPr lang="ru-RU" altLang="ru-RU" smtClean="0">
                <a:solidFill>
                  <a:srgbClr val="0000FF"/>
                </a:solidFill>
              </a:rPr>
              <a:t>Сначала я принял его за моржа.</a:t>
            </a:r>
          </a:p>
          <a:p>
            <a:pPr eaLnBrk="1" hangingPunct="1">
              <a:buFontTx/>
              <a:buNone/>
            </a:pPr>
            <a:r>
              <a:rPr lang="ru-RU" altLang="ru-RU" smtClean="0">
                <a:solidFill>
                  <a:srgbClr val="0000FF"/>
                </a:solidFill>
              </a:rPr>
              <a:t>«Спасите!»- вдруг крикнул ребенок, дрожа.</a:t>
            </a:r>
          </a:p>
        </p:txBody>
      </p:sp>
      <p:pic>
        <p:nvPicPr>
          <p:cNvPr id="10243" name="Picture 5" descr="C:\Users\1\Desktop\15122232011-stop-i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4076700"/>
            <a:ext cx="3744913" cy="262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524</Words>
  <Application>Microsoft Office PowerPoint</Application>
  <PresentationFormat>Экран (4:3)</PresentationFormat>
  <Paragraphs>48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Оформление по умолчанию</vt:lpstr>
      <vt:lpstr>Презентация PowerPoint</vt:lpstr>
      <vt:lpstr>Презентация PowerPoint</vt:lpstr>
      <vt:lpstr>Чтобы не провалиться под лёд, следует учитывать:</vt:lpstr>
      <vt:lpstr>Никогда не ходи по льду один!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делать, если ты провалился под лёд?</vt:lpstr>
      <vt:lpstr>Как помочь пострадавшему?</vt:lpstr>
      <vt:lpstr>Презентация PowerPoint</vt:lpstr>
      <vt:lpstr>Следуйте принципам безопасного поведения: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Поведение человека</dc:title>
  <dc:creator>MICHAEL</dc:creator>
  <cp:lastModifiedBy>RePack by Diakov</cp:lastModifiedBy>
  <cp:revision>14</cp:revision>
  <dcterms:created xsi:type="dcterms:W3CDTF">2007-12-16T16:07:34Z</dcterms:created>
  <dcterms:modified xsi:type="dcterms:W3CDTF">2019-11-05T10:52:41Z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000800d619000000000001024140</vt:lpwstr>
  </property>
</Properties>
</file>