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8" r:id="rId8"/>
    <p:sldId id="260" r:id="rId9"/>
    <p:sldId id="261" r:id="rId10"/>
    <p:sldId id="269" r:id="rId11"/>
    <p:sldId id="263" r:id="rId12"/>
    <p:sldId id="264" r:id="rId13"/>
    <p:sldId id="270" r:id="rId14"/>
    <p:sldId id="271" r:id="rId15"/>
    <p:sldId id="262" r:id="rId16"/>
    <p:sldId id="272" r:id="rId17"/>
    <p:sldId id="273" r:id="rId18"/>
    <p:sldId id="26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02E09-6C0D-4022-BCDA-6D23651FA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DB25-C41F-4820-9FE8-3C6E81A52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94B24-A1D6-410B-AAD7-58E66472C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F6461-E5FB-4903-9932-6B31ADC44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319C7-1798-4648-ADE2-65AF32A5E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80613-F811-4046-9294-6824910D8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EBB-D281-4BE7-925D-9F299849A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41E1D-DBB7-4EFF-AB75-B82D098CE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52E6-725C-4D5A-A92F-6140EB2D8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45B2-FFD1-41C7-BFF9-10A2AC8A3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9135-E287-49EB-99C2-20C1F9A91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9053E66-BF10-4C8C-A10D-2C93D5A38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solidFill>
                  <a:schemeClr val="tx1"/>
                </a:solidFill>
              </a:rPr>
              <a:t>Домашние опасности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i="1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lum bright="-12000" contrast="6000"/>
          </a:blip>
          <a:srcRect/>
          <a:stretch>
            <a:fillRect/>
          </a:stretch>
        </p:blipFill>
        <p:spPr bwMode="auto">
          <a:xfrm>
            <a:off x="533400" y="457200"/>
            <a:ext cx="38385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572000" y="2590800"/>
            <a:ext cx="3886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Ты, малыш, запомнить должен:</a:t>
            </a:r>
          </a:p>
          <a:p>
            <a:r>
              <a:rPr lang="ru-RU" sz="2000" b="1"/>
              <a:t>Будь с розеткой осторожен!</a:t>
            </a:r>
          </a:p>
          <a:p>
            <a:r>
              <a:rPr lang="ru-RU" sz="2000" b="1"/>
              <a:t>С ней не должен ты играть,</a:t>
            </a:r>
          </a:p>
          <a:p>
            <a:endParaRPr lang="ru-RU" sz="2000" b="1"/>
          </a:p>
          <a:p>
            <a:r>
              <a:rPr lang="ru-RU" sz="2000" b="1"/>
              <a:t>Шпильку, гвоздь туда совать -</a:t>
            </a:r>
          </a:p>
          <a:p>
            <a:r>
              <a:rPr lang="ru-RU" sz="2000" b="1"/>
              <a:t>Дело кончится бедой:</a:t>
            </a:r>
          </a:p>
          <a:p>
            <a:r>
              <a:rPr lang="ru-RU" sz="2000" b="1"/>
              <a:t>Ток в розетке очень злой!!!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211638" y="1268413"/>
            <a:ext cx="4408487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>
                <a:latin typeface="Comic Sans MS" pitchFamily="66" charset="0"/>
              </a:rPr>
              <a:t>Помни!</a:t>
            </a:r>
          </a:p>
          <a:p>
            <a:pPr algn="ctr"/>
            <a:endParaRPr lang="ru-RU" sz="4000">
              <a:latin typeface="Comic Sans MS" pitchFamily="66" charset="0"/>
            </a:endParaRPr>
          </a:p>
          <a:p>
            <a:pPr algn="ctr"/>
            <a:r>
              <a:rPr lang="ru-RU" sz="3200">
                <a:latin typeface="Comic Sans MS" pitchFamily="66" charset="0"/>
              </a:rPr>
              <a:t>Нельзя высовываться</a:t>
            </a:r>
          </a:p>
          <a:p>
            <a:pPr algn="ctr"/>
            <a:r>
              <a:rPr lang="ru-RU" sz="3200">
                <a:latin typeface="Comic Sans MS" pitchFamily="66" charset="0"/>
              </a:rPr>
              <a:t>из окна, сидеть на</a:t>
            </a:r>
          </a:p>
          <a:p>
            <a:pPr algn="ctr"/>
            <a:r>
              <a:rPr lang="ru-RU" sz="3200">
                <a:latin typeface="Comic Sans MS" pitchFamily="66" charset="0"/>
              </a:rPr>
              <a:t>подоконнике </a:t>
            </a:r>
          </a:p>
          <a:p>
            <a:pPr algn="ctr"/>
            <a:r>
              <a:rPr lang="ru-RU" sz="3200">
                <a:latin typeface="Comic Sans MS" pitchFamily="66" charset="0"/>
              </a:rPr>
              <a:t>или свешиваться</a:t>
            </a:r>
          </a:p>
          <a:p>
            <a:pPr algn="ctr"/>
            <a:r>
              <a:rPr lang="ru-RU" sz="3200">
                <a:latin typeface="Comic Sans MS" pitchFamily="66" charset="0"/>
              </a:rPr>
              <a:t>с балкона. При этом </a:t>
            </a:r>
          </a:p>
          <a:p>
            <a:pPr algn="ctr"/>
            <a:r>
              <a:rPr lang="ru-RU" sz="3200">
                <a:latin typeface="Comic Sans MS" pitchFamily="66" charset="0"/>
              </a:rPr>
              <a:t>ничего не стоит </a:t>
            </a:r>
          </a:p>
          <a:p>
            <a:pPr algn="ctr"/>
            <a:r>
              <a:rPr lang="ru-RU" sz="3200">
                <a:latin typeface="Comic Sans MS" pitchFamily="66" charset="0"/>
              </a:rPr>
              <a:t>свалиться.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четвёртая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4037" name="Picture 5" descr=";k;k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3529013" cy="5089525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84813"/>
            <a:ext cx="8229600" cy="1112837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3316" name="Picture 4" descr=";k;k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lum bright="-6000" contrast="-12000"/>
          </a:blip>
          <a:srcRect/>
          <a:stretch>
            <a:fillRect/>
          </a:stretch>
        </p:blipFill>
        <p:spPr bwMode="auto">
          <a:xfrm>
            <a:off x="3048000" y="0"/>
            <a:ext cx="36099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3048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Захочешь форточку открыть</a:t>
            </a:r>
          </a:p>
          <a:p>
            <a:r>
              <a:rPr lang="ru-RU" sz="2000" b="1"/>
              <a:t> -Старайся осторожней быть: </a:t>
            </a:r>
          </a:p>
          <a:p>
            <a:r>
              <a:rPr lang="ru-RU" sz="2000" b="1"/>
              <a:t>На подоконник не вставай И на стекло не нажимай;</a:t>
            </a:r>
          </a:p>
          <a:p>
            <a:r>
              <a:rPr lang="ru-RU" sz="2000" b="1"/>
              <a:t>А вдруг не выдержит оно?</a:t>
            </a:r>
          </a:p>
          <a:p>
            <a:r>
              <a:rPr lang="ru-RU" sz="2000" b="1"/>
              <a:t>И расколется окно -</a:t>
            </a:r>
          </a:p>
          <a:p>
            <a:r>
              <a:rPr lang="ru-RU" sz="2000" b="1"/>
              <a:t>Ты свалиться можешь вниз.</a:t>
            </a:r>
          </a:p>
          <a:p>
            <a:r>
              <a:rPr lang="ru-RU" sz="2000" b="1"/>
              <a:t>Зачем тебе такой сюрприз?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181600" y="5105400"/>
            <a:ext cx="3962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На балконе - так и знай!</a:t>
            </a:r>
          </a:p>
          <a:p>
            <a:r>
              <a:rPr lang="ru-RU" b="1"/>
              <a:t> -Ты на стулья не вставай, </a:t>
            </a:r>
          </a:p>
          <a:p>
            <a:r>
              <a:rPr lang="ru-RU" b="1"/>
              <a:t>На перила не взбирайся, </a:t>
            </a:r>
          </a:p>
          <a:p>
            <a:r>
              <a:rPr lang="ru-RU" b="1"/>
              <a:t>Низко не перегибайся </a:t>
            </a:r>
          </a:p>
          <a:p>
            <a:r>
              <a:rPr lang="ru-RU" b="1"/>
              <a:t>-Это может быть опасно: </a:t>
            </a:r>
          </a:p>
          <a:p>
            <a:r>
              <a:rPr lang="ru-RU" b="1"/>
              <a:t>Падать сверху так ужасно!!!</a:t>
            </a:r>
          </a:p>
          <a:p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886200" y="1143000"/>
            <a:ext cx="44958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Друг, по перилам </a:t>
            </a:r>
          </a:p>
          <a:p>
            <a:pPr algn="ctr"/>
            <a:r>
              <a:rPr lang="ru-RU" sz="2000" b="1"/>
              <a:t>опасно кататься!</a:t>
            </a:r>
          </a:p>
          <a:p>
            <a:pPr algn="ctr"/>
            <a:r>
              <a:rPr lang="ru-RU" sz="2000" b="1"/>
              <a:t> Можешь качнуться –</a:t>
            </a:r>
          </a:p>
          <a:p>
            <a:pPr algn="ctr"/>
            <a:r>
              <a:rPr lang="ru-RU" sz="2000" b="1"/>
              <a:t> и не удержаться, </a:t>
            </a:r>
          </a:p>
          <a:p>
            <a:pPr algn="ctr"/>
            <a:r>
              <a:rPr lang="ru-RU" sz="2000" b="1"/>
              <a:t>Или штанами за болт зацепиться... </a:t>
            </a:r>
          </a:p>
          <a:p>
            <a:pPr algn="ctr"/>
            <a:r>
              <a:rPr lang="ru-RU" sz="2000" b="1"/>
              <a:t>Больно спиной </a:t>
            </a:r>
          </a:p>
          <a:p>
            <a:pPr algn="ctr"/>
            <a:r>
              <a:rPr lang="ru-RU" sz="2000" b="1"/>
              <a:t>на ступеньки свалиться!</a:t>
            </a:r>
          </a:p>
          <a:p>
            <a:pPr algn="ctr"/>
            <a:endParaRPr lang="ru-RU" sz="2000" b="1"/>
          </a:p>
          <a:p>
            <a:pPr algn="ctr"/>
            <a:r>
              <a:rPr lang="ru-RU" sz="2000" b="1"/>
              <a:t>Или сорвешься в пролет </a:t>
            </a:r>
          </a:p>
          <a:p>
            <a:pPr algn="ctr"/>
            <a:r>
              <a:rPr lang="ru-RU" sz="2000" b="1"/>
              <a:t>- что тогда?</a:t>
            </a:r>
          </a:p>
          <a:p>
            <a:pPr algn="ctr"/>
            <a:r>
              <a:rPr lang="ru-RU" sz="2000" b="1"/>
              <a:t>Это уже пострашнее беда!</a:t>
            </a:r>
          </a:p>
          <a:p>
            <a:pPr algn="ctr"/>
            <a:r>
              <a:rPr lang="ru-RU" sz="2000" b="1"/>
              <a:t>Так что собой не рискуй,</a:t>
            </a:r>
          </a:p>
          <a:p>
            <a:pPr algn="ctr"/>
            <a:r>
              <a:rPr lang="ru-RU" sz="2000" b="1"/>
              <a:t> не катайся,</a:t>
            </a:r>
          </a:p>
          <a:p>
            <a:pPr algn="ctr"/>
            <a:r>
              <a:rPr lang="ru-RU" sz="2000" b="1"/>
              <a:t>А по ступенькам спокойно спускайся!</a:t>
            </a:r>
          </a:p>
          <a:p>
            <a:pPr algn="ctr"/>
            <a:r>
              <a:rPr lang="ru-RU" sz="2000" b="1"/>
              <a:t/>
            </a:r>
            <a:br>
              <a:rPr lang="ru-RU" sz="2000" b="1"/>
            </a:br>
            <a:endParaRPr lang="ru-RU" sz="2000" b="1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4572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981075"/>
            <a:ext cx="19986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2987675" y="1700213"/>
            <a:ext cx="2808288" cy="266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2275" y="5157788"/>
            <a:ext cx="5400675" cy="136683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latin typeface="Comic Sans MS" pitchFamily="66" charset="0"/>
              </a:rPr>
              <a:t>Острые, колющие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latin typeface="Comic Sans MS" pitchFamily="66" charset="0"/>
              </a:rPr>
              <a:t>и режущие предметы</a:t>
            </a:r>
            <a:r>
              <a:rPr lang="ru-RU" b="1">
                <a:latin typeface="Comic Sans MS" pitchFamily="66" charset="0"/>
              </a:rPr>
              <a:t>.</a:t>
            </a:r>
            <a:r>
              <a:rPr lang="ru-RU"/>
              <a:t> </a:t>
            </a:r>
          </a:p>
        </p:txBody>
      </p:sp>
      <p:pic>
        <p:nvPicPr>
          <p:cNvPr id="7175" name="Picture 7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12604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05263"/>
            <a:ext cx="26797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835150" y="620713"/>
            <a:ext cx="4816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z="4400">
                <a:solidFill>
                  <a:srgbClr val="FF0000"/>
                </a:solidFill>
              </a:rPr>
              <a:t>пятая</a:t>
            </a:r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179" name="Picture 11" descr="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9813" y="3789363"/>
            <a:ext cx="277336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animBg="1"/>
      <p:bldP spid="7189" grpId="1" animBg="1"/>
      <p:bldP spid="7187" grpId="0"/>
      <p:bldP spid="718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3124200" y="342900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3124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Не играйте острыми</a:t>
            </a:r>
          </a:p>
          <a:p>
            <a:pPr algn="ctr"/>
            <a:r>
              <a:rPr lang="ru-RU" sz="2000" b="1"/>
              <a:t>Вилками, ножами.</a:t>
            </a:r>
          </a:p>
          <a:p>
            <a:pPr algn="ctr"/>
            <a:r>
              <a:rPr lang="ru-RU" sz="2000" b="1"/>
              <a:t>Ведь такой «игрушкой» просто</a:t>
            </a:r>
          </a:p>
          <a:p>
            <a:pPr algn="ctr"/>
            <a:r>
              <a:rPr lang="ru-RU" sz="2000" b="1"/>
              <a:t>Что-нибудь поранить.</a:t>
            </a:r>
          </a:p>
          <a:p>
            <a:pPr algn="ctr"/>
            <a:r>
              <a:rPr lang="ru-RU" sz="2000" b="1"/>
              <a:t>Будет больно, будет грустно,</a:t>
            </a:r>
          </a:p>
          <a:p>
            <a:pPr algn="ctr"/>
            <a:r>
              <a:rPr lang="ru-RU" sz="2000" b="1"/>
              <a:t>Мама наругает...</a:t>
            </a:r>
          </a:p>
          <a:p>
            <a:pPr algn="ctr"/>
            <a:r>
              <a:rPr lang="ru-RU" sz="2000" b="1"/>
              <a:t>Неужели вам игрушек</a:t>
            </a:r>
          </a:p>
          <a:p>
            <a:pPr algn="ctr"/>
            <a:r>
              <a:rPr lang="ru-RU" sz="2000" b="1"/>
              <a:t>В доме не хватает?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0" y="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800600" y="3733800"/>
            <a:ext cx="4114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Сынок хотел, как папа, стать</a:t>
            </a:r>
          </a:p>
          <a:p>
            <a:r>
              <a:rPr lang="ru-RU" sz="2000" b="1"/>
              <a:t>И начал гвоздик забивать;</a:t>
            </a:r>
          </a:p>
          <a:p>
            <a:r>
              <a:rPr lang="ru-RU" sz="2000" b="1"/>
              <a:t>Попал по пальцу молотком -</a:t>
            </a:r>
          </a:p>
          <a:p>
            <a:r>
              <a:rPr lang="ru-RU" sz="2000" b="1"/>
              <a:t>На рёв сбежался целый дом...</a:t>
            </a:r>
          </a:p>
          <a:p>
            <a:r>
              <a:rPr lang="ru-RU" sz="2000" b="1"/>
              <a:t>Малыш, запомни наш совет: </a:t>
            </a:r>
          </a:p>
          <a:p>
            <a:r>
              <a:rPr lang="ru-RU" sz="2000" b="1"/>
              <a:t>С тобой чтоб не случилось бед, </a:t>
            </a:r>
          </a:p>
          <a:p>
            <a:r>
              <a:rPr lang="ru-RU" sz="2000" b="1"/>
              <a:t>Еще немного подожди: </a:t>
            </a:r>
          </a:p>
          <a:p>
            <a:r>
              <a:rPr lang="ru-RU" sz="2000" b="1"/>
              <a:t>Сперва придется подрасти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Домашние опасности.</a:t>
            </a:r>
          </a:p>
        </p:txBody>
      </p:sp>
      <p:pic>
        <p:nvPicPr>
          <p:cNvPr id="19459" name="Picture 4" descr="Копия 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205038"/>
            <a:ext cx="31083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5"/>
          <p:cNvSpPr>
            <a:spLocks noChangeShapeType="1"/>
          </p:cNvSpPr>
          <p:nvPr/>
        </p:nvSpPr>
        <p:spPr bwMode="auto">
          <a:xfrm flipH="1" flipV="1">
            <a:off x="2124075" y="2420938"/>
            <a:ext cx="935038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 flipH="1">
            <a:off x="2268538" y="4437063"/>
            <a:ext cx="1008062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 flipV="1">
            <a:off x="6227763" y="2349500"/>
            <a:ext cx="936625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6227763" y="4437063"/>
            <a:ext cx="1008062" cy="935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9388" y="1330325"/>
            <a:ext cx="3876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Острые, колющие</a:t>
            </a:r>
          </a:p>
          <a:p>
            <a:pPr algn="ctr"/>
            <a:r>
              <a:rPr lang="ru-RU" sz="2800">
                <a:latin typeface="Comic Sans MS" pitchFamily="66" charset="0"/>
              </a:rPr>
              <a:t>и режущие предметы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940425" y="1341438"/>
            <a:ext cx="2782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Лекарства и </a:t>
            </a:r>
          </a:p>
          <a:p>
            <a:pPr algn="ctr"/>
            <a:r>
              <a:rPr lang="ru-RU" sz="2800">
                <a:latin typeface="Comic Sans MS" pitchFamily="66" charset="0"/>
              </a:rPr>
              <a:t>бытовая химия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427538" y="6021388"/>
            <a:ext cx="741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Газ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68313" y="5373688"/>
            <a:ext cx="267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Окно и балкон</a:t>
            </a:r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4787900" y="5445125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580063" y="5357813"/>
            <a:ext cx="3101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2" grpId="0"/>
      <p:bldP spid="25613" grpId="0"/>
      <p:bldP spid="256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          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первая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295400"/>
            <a:ext cx="5627688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Если не больны вы,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В таблетках – только вред!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Глотать их без причины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Нужды, поверьте, нет!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Ведь отравиться можно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И даже умереть!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Так будьте осторожней –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Зачем же  вам болеть?</a:t>
            </a:r>
          </a:p>
        </p:txBody>
      </p:sp>
      <p:pic>
        <p:nvPicPr>
          <p:cNvPr id="21509" name="Picture 5" descr="екыг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685800"/>
            <a:ext cx="1871662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ы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2171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243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ЛЕКАРСТВА</a:t>
            </a:r>
          </a:p>
          <a:p>
            <a:pPr algn="ctr"/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И</a:t>
            </a:r>
          </a:p>
          <a:p>
            <a:pPr algn="ctr"/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БЫТОВАЯ ХИМИЯ</a:t>
            </a:r>
          </a:p>
        </p:txBody>
      </p:sp>
      <p:pic>
        <p:nvPicPr>
          <p:cNvPr id="21516" name="Picture 12" descr="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5561013"/>
            <a:ext cx="38227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3" descr="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3933825"/>
            <a:ext cx="12906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4" descr="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292600"/>
            <a:ext cx="9159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6" descr="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2088" y="2565400"/>
            <a:ext cx="87471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625975" y="25146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.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838200" y="6248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08" grpId="1" build="p"/>
      <p:bldP spid="21511" grpId="0"/>
      <p:bldP spid="21511" grpId="1"/>
      <p:bldP spid="215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56959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191000" y="4572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81400" y="3581400"/>
            <a:ext cx="5029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Много тюбиков и баночек</a:t>
            </a:r>
          </a:p>
          <a:p>
            <a:pPr algn="ctr"/>
            <a:r>
              <a:rPr lang="ru-RU" sz="2000"/>
              <a:t>Есть в шкафах у наших мамочек.</a:t>
            </a:r>
          </a:p>
          <a:p>
            <a:pPr algn="ctr"/>
            <a:r>
              <a:rPr lang="ru-RU" sz="2000"/>
              <a:t>В них хранятся средства разные,</a:t>
            </a:r>
          </a:p>
          <a:p>
            <a:pPr algn="ctr"/>
            <a:r>
              <a:rPr lang="ru-RU" sz="2000"/>
              <a:t>К сожалению, опасные...</a:t>
            </a:r>
          </a:p>
          <a:p>
            <a:pPr algn="ctr"/>
            <a:r>
              <a:rPr lang="ru-RU" sz="2000"/>
              <a:t>Кремы, пасты и таблеточки </a:t>
            </a:r>
          </a:p>
          <a:p>
            <a:pPr algn="ctr"/>
            <a:r>
              <a:rPr lang="ru-RU" sz="2000"/>
              <a:t>Не берите в руки, деточки: </a:t>
            </a:r>
          </a:p>
          <a:p>
            <a:pPr algn="ctr"/>
            <a:r>
              <a:rPr lang="ru-RU" sz="2000"/>
              <a:t>Эта бытовая химия</a:t>
            </a:r>
          </a:p>
          <a:p>
            <a:pPr algn="ctr"/>
            <a:r>
              <a:rPr lang="ru-RU" sz="2000"/>
              <a:t> -Как отрава очень сильная!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0" y="533400"/>
            <a:ext cx="4800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Пилюли и таблетки</a:t>
            </a:r>
          </a:p>
          <a:p>
            <a:pPr algn="ctr"/>
            <a:r>
              <a:rPr lang="ru-RU" sz="2000" b="1"/>
              <a:t>Нельзя тайком глотать!</a:t>
            </a:r>
          </a:p>
          <a:p>
            <a:pPr algn="ctr"/>
            <a:r>
              <a:rPr lang="ru-RU" sz="2000" b="1"/>
              <a:t>Об этом наши детки</a:t>
            </a:r>
          </a:p>
          <a:p>
            <a:pPr algn="ctr"/>
            <a:r>
              <a:rPr lang="ru-RU" sz="2000" b="1"/>
              <a:t>Обязаны узнать.</a:t>
            </a:r>
          </a:p>
          <a:p>
            <a:pPr algn="ctr"/>
            <a:r>
              <a:rPr lang="ru-RU" sz="2000" b="1"/>
              <a:t>Вот если заболеете, </a:t>
            </a:r>
          </a:p>
          <a:p>
            <a:pPr algn="ctr"/>
            <a:r>
              <a:rPr lang="ru-RU" sz="2000" b="1"/>
              <a:t>Врача вам позовут, </a:t>
            </a:r>
          </a:p>
          <a:p>
            <a:pPr algn="ctr"/>
            <a:r>
              <a:rPr lang="ru-RU" sz="2000" b="1"/>
              <a:t>То взрослые таблетку </a:t>
            </a:r>
          </a:p>
          <a:p>
            <a:pPr algn="ctr"/>
            <a:r>
              <a:rPr lang="ru-RU" sz="2000" b="1"/>
              <a:t>Вам сами принесут.</a:t>
            </a:r>
          </a:p>
          <a:p>
            <a:pPr algn="ctr"/>
            <a:r>
              <a:rPr lang="ru-RU" sz="2000" b="1"/>
              <a:t>Но если не больны вы,</a:t>
            </a:r>
          </a:p>
          <a:p>
            <a:pPr algn="ctr"/>
            <a:r>
              <a:rPr lang="ru-RU" sz="2000" b="1"/>
              <a:t>Таблетки есть нельзя:</a:t>
            </a:r>
          </a:p>
          <a:p>
            <a:pPr algn="ctr"/>
            <a:r>
              <a:rPr lang="ru-RU" sz="2000" b="1"/>
              <a:t>Глотать их без причины</a:t>
            </a:r>
          </a:p>
          <a:p>
            <a:pPr algn="ctr"/>
            <a:r>
              <a:rPr lang="ru-RU" sz="2000" b="1"/>
              <a:t>Опасно вам, друзья.</a:t>
            </a:r>
          </a:p>
          <a:p>
            <a:pPr algn="ctr"/>
            <a:r>
              <a:rPr lang="ru-RU" sz="2000" b="1"/>
              <a:t>Ведь отравиться можно: </a:t>
            </a:r>
          </a:p>
          <a:p>
            <a:pPr algn="ctr"/>
            <a:r>
              <a:rPr lang="ru-RU" sz="2000" b="1"/>
              <a:t>В таких таблетках - вред!!! </a:t>
            </a:r>
          </a:p>
          <a:p>
            <a:pPr algn="ctr"/>
            <a:r>
              <a:rPr lang="ru-RU" sz="2000" b="1"/>
              <a:t>Так будьте осторожны –</a:t>
            </a:r>
          </a:p>
          <a:p>
            <a:pPr algn="ctr"/>
            <a:r>
              <a:rPr lang="ru-RU" sz="2000" b="1"/>
              <a:t>Живите много лет!!!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4191000" y="1371600"/>
            <a:ext cx="4953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вторая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870450"/>
            <a:ext cx="8229600" cy="2087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Comic Sans MS" pitchFamily="66" charset="0"/>
              </a:rPr>
              <a:t>	Газ может быть очень опасным. Скопившись на кухне, газ может взорваться. Газом можно отравиться. А ещё он тоже может стать причиной пожара.</a:t>
            </a:r>
          </a:p>
        </p:txBody>
      </p:sp>
      <p:pic>
        <p:nvPicPr>
          <p:cNvPr id="17412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238250"/>
            <a:ext cx="6335712" cy="3559175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8066088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  <a:t>Если ты почувствовал</a:t>
            </a:r>
            <a:b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  <a:t> запах газа.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5943600"/>
            <a:ext cx="8229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FF0000"/>
                </a:solidFill>
                <a:effectLst/>
              </a:rPr>
              <a:t>Не включай свет и электроприборы.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FF0000"/>
                </a:solidFill>
                <a:effectLst/>
              </a:rPr>
              <a:t>Не зажигай спички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427538" y="5516563"/>
            <a:ext cx="285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9469" name="Picture 13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7177088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628775"/>
            <a:ext cx="77057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557338"/>
            <a:ext cx="7993063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80" name="Group 24"/>
          <p:cNvGrpSpPr>
            <a:grpSpLocks/>
          </p:cNvGrpSpPr>
          <p:nvPr/>
        </p:nvGrpSpPr>
        <p:grpSpPr bwMode="auto">
          <a:xfrm>
            <a:off x="2209800" y="2895600"/>
            <a:ext cx="6553200" cy="3962400"/>
            <a:chOff x="839" y="1071"/>
            <a:chExt cx="4655" cy="2923"/>
          </a:xfrm>
        </p:grpSpPr>
        <p:sp>
          <p:nvSpPr>
            <p:cNvPr id="7182" name="AutoShape 19"/>
            <p:cNvSpPr>
              <a:spLocks noChangeArrowheads="1"/>
            </p:cNvSpPr>
            <p:nvPr/>
          </p:nvSpPr>
          <p:spPr bwMode="auto">
            <a:xfrm>
              <a:off x="839" y="1071"/>
              <a:ext cx="4309" cy="2178"/>
            </a:xfrm>
            <a:prstGeom prst="cloudCallout">
              <a:avLst>
                <a:gd name="adj1" fmla="val 50532"/>
                <a:gd name="adj2" fmla="val -86593"/>
              </a:avLst>
            </a:prstGeom>
            <a:solidFill>
              <a:srgbClr val="C1EFFF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3200">
                <a:latin typeface="Comic Sans MS" pitchFamily="66" charset="0"/>
              </a:endParaRPr>
            </a:p>
          </p:txBody>
        </p:sp>
        <p:sp>
          <p:nvSpPr>
            <p:cNvPr id="7183" name="Text Box 20"/>
            <p:cNvSpPr txBox="1">
              <a:spLocks noChangeArrowheads="1"/>
            </p:cNvSpPr>
            <p:nvPr/>
          </p:nvSpPr>
          <p:spPr bwMode="auto">
            <a:xfrm>
              <a:off x="1247" y="1491"/>
              <a:ext cx="3630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Выключай в квартире газ – </a:t>
              </a:r>
            </a:p>
            <a:p>
              <a:pPr algn="ctr"/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За газом нужен глаз да глаз.</a:t>
              </a:r>
            </a:p>
            <a:p>
              <a:pPr algn="ctr"/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Запах чувствуя в квартире,</a:t>
              </a:r>
            </a:p>
            <a:p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     Звоните срочно</a:t>
              </a:r>
              <a:r>
                <a:rPr lang="ru-RU" sz="28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ru-RU" sz="2800" b="1">
                  <a:solidFill>
                    <a:srgbClr val="FF0000"/>
                  </a:solidFill>
                  <a:latin typeface="Comic Sans MS" pitchFamily="66" charset="0"/>
                </a:rPr>
                <a:t>04</a:t>
              </a:r>
              <a:r>
                <a:rPr lang="ru-RU" sz="2800">
                  <a:solidFill>
                    <a:srgbClr val="333399"/>
                  </a:solidFill>
                  <a:latin typeface="Comic Sans MS" pitchFamily="66" charset="0"/>
                </a:rPr>
                <a:t>.</a:t>
              </a:r>
            </a:p>
          </p:txBody>
        </p:sp>
        <p:pic>
          <p:nvPicPr>
            <p:cNvPr id="7184" name="Picture 23" descr="4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95" y="2976"/>
              <a:ext cx="1299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3200400" y="0"/>
            <a:ext cx="24209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pic>
        <p:nvPicPr>
          <p:cNvPr id="19483" name="Picture 27" descr="Копия Рисунок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128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19467" grpId="0"/>
      <p:bldP spid="19467" grpId="1"/>
      <p:bldP spid="19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486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Если ты газ зажигать не умеешь, </a:t>
            </a:r>
          </a:p>
          <a:p>
            <a:pPr algn="ctr"/>
            <a:r>
              <a:rPr lang="ru-RU" sz="2000" b="1"/>
              <a:t>Не подходи, иль потом пожалеешь... </a:t>
            </a:r>
          </a:p>
          <a:p>
            <a:pPr algn="ctr"/>
            <a:r>
              <a:rPr lang="ru-RU" sz="2000" b="1"/>
              <a:t>Очень опасно к плите приближаться: </a:t>
            </a:r>
          </a:p>
          <a:p>
            <a:pPr algn="ctr"/>
            <a:r>
              <a:rPr lang="ru-RU" sz="2000" b="1"/>
              <a:t>Может она загореться, взорваться... </a:t>
            </a:r>
          </a:p>
          <a:p>
            <a:pPr algn="ctr"/>
            <a:r>
              <a:rPr lang="ru-RU" sz="2000" b="1"/>
              <a:t>Мама сама всё согреет и сварит,</a:t>
            </a:r>
          </a:p>
          <a:p>
            <a:pPr algn="ctr"/>
            <a:r>
              <a:rPr lang="ru-RU" sz="2000" b="1"/>
              <a:t> Суп приготовит и чайник поставит. </a:t>
            </a:r>
          </a:p>
          <a:p>
            <a:pPr algn="ctr"/>
            <a:r>
              <a:rPr lang="ru-RU" sz="2000" b="1"/>
              <a:t>Ты же, малыш, не спеши: </a:t>
            </a:r>
          </a:p>
          <a:p>
            <a:pPr algn="ctr"/>
            <a:r>
              <a:rPr lang="ru-RU" sz="2000" b="1"/>
              <a:t>подрастешь –</a:t>
            </a:r>
          </a:p>
          <a:p>
            <a:pPr algn="ctr"/>
            <a:r>
              <a:rPr lang="ru-RU" sz="2000" b="1"/>
              <a:t>Спичкой конфорку ты сам подожжешь!</a:t>
            </a:r>
          </a:p>
          <a:p>
            <a:pPr algn="ctr"/>
            <a:r>
              <a:rPr lang="ru-RU" sz="2000" b="1"/>
              <a:t/>
            </a:r>
            <a:br>
              <a:rPr lang="ru-RU" sz="2000" b="1"/>
            </a:br>
            <a:endParaRPr lang="ru-RU" sz="2000" b="1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3505200" y="3416300"/>
            <a:ext cx="49911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95288" y="1125538"/>
            <a:ext cx="8313737" cy="4895850"/>
            <a:chOff x="249" y="709"/>
            <a:chExt cx="5237" cy="3084"/>
          </a:xfrm>
        </p:grpSpPr>
        <p:pic>
          <p:nvPicPr>
            <p:cNvPr id="9221" name="Picture 4" descr="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709"/>
              <a:ext cx="1021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7" descr="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72" y="2432"/>
              <a:ext cx="992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9" descr="4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76" y="2432"/>
              <a:ext cx="1043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12" descr="4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9" y="2160"/>
              <a:ext cx="1485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5" descr="4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87" y="709"/>
              <a:ext cx="1699" cy="1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8" descr="4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46" y="890"/>
              <a:ext cx="1257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979613" y="476250"/>
            <a:ext cx="5067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z="4400">
                <a:solidFill>
                  <a:srgbClr val="FF0000"/>
                </a:solidFill>
              </a:rPr>
              <a:t>третья</a:t>
            </a:r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867400"/>
            <a:ext cx="8229600" cy="8239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;k;k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844675"/>
            <a:ext cx="6999288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836613"/>
            <a:ext cx="8147050" cy="11525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Электроприборы могут ударить током или стать причиной пожара.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50825" y="5530850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Уходя из дома и даже из комнаты, обяза-</a:t>
            </a:r>
          </a:p>
          <a:p>
            <a:pPr algn="ctr"/>
            <a:r>
              <a:rPr lang="ru-RU" sz="3200">
                <a:latin typeface="Comic Sans MS" pitchFamily="66" charset="0"/>
              </a:rPr>
              <a:t>тельно выключай электроприборы.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45</TotalTime>
  <Words>578</Words>
  <Application>Microsoft Office PowerPoint</Application>
  <PresentationFormat>Экран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Облака</vt:lpstr>
      <vt:lpstr>Домашние опасности</vt:lpstr>
      <vt:lpstr>           Опасность первая.</vt:lpstr>
      <vt:lpstr>Презентация PowerPoint</vt:lpstr>
      <vt:lpstr>Презентация PowerPoint</vt:lpstr>
      <vt:lpstr>Опасность вторая.</vt:lpstr>
      <vt:lpstr>Если ты почувствовал  запах газа.</vt:lpstr>
      <vt:lpstr>Презентация PowerPoint</vt:lpstr>
      <vt:lpstr>Презентация PowerPoint</vt:lpstr>
      <vt:lpstr>Помни!</vt:lpstr>
      <vt:lpstr>Презентация PowerPoint</vt:lpstr>
      <vt:lpstr>Опасность четвёртая.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Домашние опасности.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5</cp:revision>
  <cp:lastPrinted>1601-01-01T00:00:00Z</cp:lastPrinted>
  <dcterms:created xsi:type="dcterms:W3CDTF">1601-01-01T00:00:00Z</dcterms:created>
  <dcterms:modified xsi:type="dcterms:W3CDTF">2020-06-01T10:43:48Z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