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6" r:id="rId3"/>
    <p:sldId id="257" r:id="rId4"/>
    <p:sldId id="258" r:id="rId5"/>
    <p:sldId id="259" r:id="rId6"/>
    <p:sldId id="267" r:id="rId7"/>
    <p:sldId id="260" r:id="rId8"/>
    <p:sldId id="261" r:id="rId9"/>
    <p:sldId id="279" r:id="rId10"/>
    <p:sldId id="265" r:id="rId11"/>
    <p:sldId id="268" r:id="rId12"/>
    <p:sldId id="262" r:id="rId13"/>
    <p:sldId id="264" r:id="rId14"/>
    <p:sldId id="263" r:id="rId15"/>
    <p:sldId id="278" r:id="rId16"/>
    <p:sldId id="270" r:id="rId17"/>
    <p:sldId id="272" r:id="rId18"/>
    <p:sldId id="274" r:id="rId19"/>
    <p:sldId id="273" r:id="rId20"/>
    <p:sldId id="276" r:id="rId21"/>
    <p:sldId id="27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gif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15212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Интерактивные дидактические игры по речевому развитию.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085184"/>
            <a:ext cx="6400800" cy="9361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Першина Е.Л. 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№5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916832"/>
          <a:ext cx="7997868" cy="3046969"/>
        </p:xfrm>
        <a:graphic>
          <a:graphicData uri="http://schemas.openxmlformats.org/drawingml/2006/table">
            <a:tbl>
              <a:tblPr/>
              <a:tblGrid>
                <a:gridCol w="2592288"/>
                <a:gridCol w="2746786"/>
                <a:gridCol w="2658794"/>
              </a:tblGrid>
              <a:tr h="30469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0_953c7_5c83269c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4192" y="1881768"/>
            <a:ext cx="2448272" cy="3384376"/>
          </a:xfrm>
          <a:prstGeom prst="rect">
            <a:avLst/>
          </a:prstGeom>
        </p:spPr>
      </p:pic>
      <p:pic>
        <p:nvPicPr>
          <p:cNvPr id="11" name="Рисунок 10" descr="46826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970" y="1916832"/>
            <a:ext cx="2900894" cy="3384376"/>
          </a:xfrm>
          <a:prstGeom prst="rect">
            <a:avLst/>
          </a:prstGeom>
        </p:spPr>
      </p:pic>
      <p:pic>
        <p:nvPicPr>
          <p:cNvPr id="12" name="Рисунок 11" descr="hqdefault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00" r="13776"/>
          <a:stretch>
            <a:fillRect/>
          </a:stretch>
        </p:blipFill>
        <p:spPr>
          <a:xfrm rot="10800000" flipV="1">
            <a:off x="5962464" y="1916832"/>
            <a:ext cx="2930016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71600" y="2780928"/>
          <a:ext cx="2016222" cy="720080"/>
        </p:xfrm>
        <a:graphic>
          <a:graphicData uri="http://schemas.openxmlformats.org/drawingml/2006/table">
            <a:tbl>
              <a:tblPr/>
              <a:tblGrid>
                <a:gridCol w="672074"/>
                <a:gridCol w="672074"/>
                <a:gridCol w="672074"/>
              </a:tblGrid>
              <a:tr h="720080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44209" y="2780928"/>
          <a:ext cx="2016222" cy="720080"/>
        </p:xfrm>
        <a:graphic>
          <a:graphicData uri="http://schemas.openxmlformats.org/drawingml/2006/table">
            <a:tbl>
              <a:tblPr/>
              <a:tblGrid>
                <a:gridCol w="672074"/>
                <a:gridCol w="672074"/>
                <a:gridCol w="672074"/>
              </a:tblGrid>
              <a:tr h="720080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35896" y="2780928"/>
          <a:ext cx="2088232" cy="720080"/>
        </p:xfrm>
        <a:graphic>
          <a:graphicData uri="http://schemas.openxmlformats.org/drawingml/2006/table">
            <a:tbl>
              <a:tblPr/>
              <a:tblGrid>
                <a:gridCol w="652896"/>
                <a:gridCol w="712486"/>
                <a:gridCol w="722850"/>
              </a:tblGrid>
              <a:tr h="720080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 descr="shariki_9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3905672"/>
            <a:ext cx="1800200" cy="2475656"/>
          </a:xfrm>
          <a:prstGeom prst="rect">
            <a:avLst/>
          </a:prstGeom>
        </p:spPr>
      </p:pic>
      <p:pic>
        <p:nvPicPr>
          <p:cNvPr id="11" name="Рисунок 10" descr="horizontal-pencil-clipart-clipart-panda-free-clipart-images-MImiIH-clipart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25" t="7363" r="5317" b="7363"/>
          <a:stretch>
            <a:fillRect/>
          </a:stretch>
        </p:blipFill>
        <p:spPr>
          <a:xfrm>
            <a:off x="4860032" y="4221088"/>
            <a:ext cx="1944216" cy="2376264"/>
          </a:xfrm>
          <a:prstGeom prst="rect">
            <a:avLst/>
          </a:prstGeom>
        </p:spPr>
      </p:pic>
      <p:pic>
        <p:nvPicPr>
          <p:cNvPr id="12" name="Рисунок 11" descr="d-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4365104"/>
            <a:ext cx="2072640" cy="1828800"/>
          </a:xfrm>
          <a:prstGeom prst="rect">
            <a:avLst/>
          </a:prstGeom>
        </p:spPr>
      </p:pic>
      <p:pic>
        <p:nvPicPr>
          <p:cNvPr id="13" name="Рисунок 12" descr="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551" y="4221088"/>
            <a:ext cx="1928937" cy="235957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87824" y="2606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«Найди место звука Ш в слове».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80204E-6 L -0.21667 -0.553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-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036E-6 L 0.36719 -0.552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15541E-6 L 0.19306 -0.603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0" y="-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это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Кто это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Учить детей определять и называть одушевлённые и неодушевлённые предметы, отвечать на вопросы кто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что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Продолжать учить детей правильно определять и называть одушевлённые и неодушевлённые предметы.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Посмотрите на картинки и ответьте на вопрос кто это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что это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188640"/>
            <a:ext cx="3456384" cy="19442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580112" y="188640"/>
            <a:ext cx="3240360" cy="18722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03648" y="90872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это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76470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Кто это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469" b="6953"/>
          <a:stretch>
            <a:fillRect/>
          </a:stretch>
        </p:blipFill>
        <p:spPr>
          <a:xfrm rot="17385751">
            <a:off x="7337204" y="5259033"/>
            <a:ext cx="1691680" cy="792088"/>
          </a:xfrm>
          <a:prstGeom prst="rect">
            <a:avLst/>
          </a:prstGeom>
        </p:spPr>
      </p:pic>
      <p:pic>
        <p:nvPicPr>
          <p:cNvPr id="8" name="Рисунок 7" descr="0_953c7_5c83269c_orig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2642" r="2642"/>
          <a:stretch>
            <a:fillRect/>
          </a:stretch>
        </p:blipFill>
        <p:spPr>
          <a:xfrm>
            <a:off x="251520" y="4077072"/>
            <a:ext cx="1368152" cy="2448272"/>
          </a:xfrm>
          <a:prstGeom prst="rect">
            <a:avLst/>
          </a:prstGeom>
        </p:spPr>
      </p:pic>
      <p:pic>
        <p:nvPicPr>
          <p:cNvPr id="9" name="Рисунок 8" descr="62114807_1280445488_24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4" t="8914" r="10456" b="7544"/>
          <a:stretch>
            <a:fillRect/>
          </a:stretch>
        </p:blipFill>
        <p:spPr>
          <a:xfrm>
            <a:off x="2051720" y="4653136"/>
            <a:ext cx="2592288" cy="1800200"/>
          </a:xfrm>
          <a:prstGeom prst="rect">
            <a:avLst/>
          </a:prstGeom>
        </p:spPr>
      </p:pic>
      <p:pic>
        <p:nvPicPr>
          <p:cNvPr id="10" name="Рисунок 9" descr="bf7db41ebda25d9beeb974de151c252d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02" b="13596"/>
          <a:stretch>
            <a:fillRect/>
          </a:stretch>
        </p:blipFill>
        <p:spPr>
          <a:xfrm rot="20537079">
            <a:off x="5181189" y="5042062"/>
            <a:ext cx="2232248" cy="1512168"/>
          </a:xfrm>
          <a:prstGeom prst="rect">
            <a:avLst/>
          </a:prstGeom>
        </p:spPr>
      </p:pic>
      <p:pic>
        <p:nvPicPr>
          <p:cNvPr id="11" name="Рисунок 10" descr="hqdefault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775" r="13776"/>
          <a:stretch>
            <a:fillRect/>
          </a:stretch>
        </p:blipFill>
        <p:spPr>
          <a:xfrm rot="10800000" flipV="1">
            <a:off x="6732240" y="2132856"/>
            <a:ext cx="2592288" cy="2578596"/>
          </a:xfrm>
          <a:prstGeom prst="rect">
            <a:avLst/>
          </a:prstGeom>
        </p:spPr>
      </p:pic>
      <p:pic>
        <p:nvPicPr>
          <p:cNvPr id="13" name="Рисунок 12" descr="picture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504474">
            <a:off x="459827" y="2200473"/>
            <a:ext cx="2376264" cy="2448272"/>
          </a:xfrm>
          <a:prstGeom prst="rect">
            <a:avLst/>
          </a:prstGeom>
        </p:spPr>
      </p:pic>
      <p:pic>
        <p:nvPicPr>
          <p:cNvPr id="14" name="Рисунок 13" descr="Kids_2396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024" y="2564904"/>
            <a:ext cx="2473424" cy="2160240"/>
          </a:xfrm>
          <a:prstGeom prst="rect">
            <a:avLst/>
          </a:prstGeom>
        </p:spPr>
      </p:pic>
      <p:pic>
        <p:nvPicPr>
          <p:cNvPr id="15" name="Рисунок 14" descr="zakon-o-odejde-svetofor-13424-large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47" r="6047" b="1574"/>
          <a:stretch>
            <a:fillRect/>
          </a:stretch>
        </p:blipFill>
        <p:spPr>
          <a:xfrm>
            <a:off x="2915816" y="1988840"/>
            <a:ext cx="1440160" cy="2634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10315 L -0.02361 -0.261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28307E-6 L -0.56024 -0.607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0" y="-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17299E-6 L 0.32309 -0.571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-2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65587E-6 L -0.47223 -0.5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0" y="-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75763E-7 L -0.51319 -0.1993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66327E-6 L 0.50087 -0.29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66512E-6 L 0.65764 -0.5138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00" y="-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876E-6 L -0.13385 -0.2338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«Составление рассказа по картинке».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Упражнять детей в составлении связного рассказа с заданным началом.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Развивать у детей связную речь, логическое мышление, воображение.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Придумайте продолжение рассказа « Стоял жаркий летний день…»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2216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01208"/>
          </a:xfrm>
          <a:prstGeom prst="rect">
            <a:avLst/>
          </a:prstGeom>
        </p:spPr>
      </p:pic>
      <p:pic>
        <p:nvPicPr>
          <p:cNvPr id="3" name="Рисунок 2" descr="tuchka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5499738"/>
            <a:ext cx="1296144" cy="1358262"/>
          </a:xfrm>
          <a:prstGeom prst="rect">
            <a:avLst/>
          </a:prstGeom>
        </p:spPr>
      </p:pic>
      <p:pic>
        <p:nvPicPr>
          <p:cNvPr id="5" name="Рисунок 4" descr="mini_6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27729" t="11129" r="28203" b="13465"/>
          <a:stretch>
            <a:fillRect/>
          </a:stretch>
        </p:blipFill>
        <p:spPr>
          <a:xfrm>
            <a:off x="7919864" y="5517232"/>
            <a:ext cx="1224136" cy="1080120"/>
          </a:xfrm>
          <a:prstGeom prst="rect">
            <a:avLst/>
          </a:prstGeom>
        </p:spPr>
      </p:pic>
      <p:pic>
        <p:nvPicPr>
          <p:cNvPr id="6" name="Рисунок 5" descr="mini_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7" t="16596" b="16596"/>
          <a:stretch>
            <a:fillRect/>
          </a:stretch>
        </p:blipFill>
        <p:spPr>
          <a:xfrm>
            <a:off x="2483768" y="5661248"/>
            <a:ext cx="1800200" cy="936104"/>
          </a:xfrm>
          <a:prstGeom prst="rect">
            <a:avLst/>
          </a:prstGeom>
        </p:spPr>
      </p:pic>
      <p:pic>
        <p:nvPicPr>
          <p:cNvPr id="7" name="Рисунок 6" descr="5620ba56ede6f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6096" y="5633863"/>
            <a:ext cx="1656184" cy="1224137"/>
          </a:xfrm>
          <a:prstGeom prst="rect">
            <a:avLst/>
          </a:prstGeom>
        </p:spPr>
      </p:pic>
      <p:pic>
        <p:nvPicPr>
          <p:cNvPr id="9" name="Рисунок 8" descr="mini_6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389" r="17389" b="2253"/>
          <a:stretch>
            <a:fillRect/>
          </a:stretch>
        </p:blipFill>
        <p:spPr>
          <a:xfrm>
            <a:off x="4211960" y="5373216"/>
            <a:ext cx="1440160" cy="1484784"/>
          </a:xfrm>
          <a:prstGeom prst="rect">
            <a:avLst/>
          </a:prstGeom>
        </p:spPr>
      </p:pic>
      <p:pic>
        <p:nvPicPr>
          <p:cNvPr id="10" name="Рисунок 9" descr="sm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70" t="3323" r="11027" b="6068"/>
          <a:stretch>
            <a:fillRect/>
          </a:stretch>
        </p:blipFill>
        <p:spPr>
          <a:xfrm>
            <a:off x="0" y="5373216"/>
            <a:ext cx="1835696" cy="1484784"/>
          </a:xfrm>
          <a:prstGeom prst="rect">
            <a:avLst/>
          </a:prstGeom>
        </p:spPr>
      </p:pic>
      <p:pic>
        <p:nvPicPr>
          <p:cNvPr id="11" name="Рисунок 10" descr="25633618-Children-swim-with-inflatable-circles-Stock-Photo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1640" y="5489848"/>
            <a:ext cx="1440160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1314E-6 L 0.82482 -0.800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00" y="-4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2951E-6 L 0.18906 -0.483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-2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21924E-6 L 0.16927 -0.330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04 -0.01041 L 0.37031 -0.296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26457E-6 L -0.49219 -0.6096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00" y="-3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0694E-6 L 0.00799 -0.7992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-4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92137E-6 L -0.18091 -0.7814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" y="-3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«В гостях у Шарля Перро»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Продолжать знакомить детей со сказками Ш. Перро и их героями.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 - Уточнять и обогащать знания детей  о сказках зарубежного писателя;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Продолжать учить детей узнавать и называть сказочных героев;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Развивать связную речь, логическое мышление, воображение, внимание, память, активизация словаря.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1.Назвать сказку Ш.Перро и объяснить почему Сказка «Теремок» здесь лишняя.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2. Волшебник перепутал сказки, надо внимательно рассмотреть картинку, назвать три отличия и какая это сказка (её название).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.png"/>
          <p:cNvPicPr>
            <a:picLocks noChangeAspect="1"/>
          </p:cNvPicPr>
          <p:nvPr/>
        </p:nvPicPr>
        <p:blipFill>
          <a:blip r:embed="rId2"/>
          <a:srcRect t="32310" r="19536"/>
          <a:stretch>
            <a:fillRect/>
          </a:stretch>
        </p:blipFill>
        <p:spPr>
          <a:xfrm>
            <a:off x="0" y="4077072"/>
            <a:ext cx="2843808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0012-011-SHarl-perro.jpg"/>
          <p:cNvPicPr>
            <a:picLocks noChangeAspect="1"/>
          </p:cNvPicPr>
          <p:nvPr/>
        </p:nvPicPr>
        <p:blipFill>
          <a:blip r:embed="rId3"/>
          <a:srcRect l="3405" t="10872" r="8443"/>
          <a:stretch>
            <a:fillRect/>
          </a:stretch>
        </p:blipFill>
        <p:spPr>
          <a:xfrm>
            <a:off x="6228184" y="4149080"/>
            <a:ext cx="2915816" cy="2708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2745873_85337.jpg"/>
          <p:cNvPicPr>
            <a:picLocks noChangeAspect="1"/>
          </p:cNvPicPr>
          <p:nvPr/>
        </p:nvPicPr>
        <p:blipFill>
          <a:blip r:embed="rId4"/>
          <a:srcRect l="8042" t="3801" r="8042" b="4851"/>
          <a:stretch>
            <a:fillRect/>
          </a:stretch>
        </p:blipFill>
        <p:spPr>
          <a:xfrm>
            <a:off x="3059832" y="4193704"/>
            <a:ext cx="2736304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epositphotos_2729668-Fairy-tale-the-Cat-in-boots.jpg"/>
          <p:cNvPicPr>
            <a:picLocks noChangeAspect="1"/>
          </p:cNvPicPr>
          <p:nvPr/>
        </p:nvPicPr>
        <p:blipFill>
          <a:blip r:embed="rId5" cstate="print"/>
          <a:srcRect r="17654"/>
          <a:stretch>
            <a:fillRect/>
          </a:stretch>
        </p:blipFill>
        <p:spPr>
          <a:xfrm>
            <a:off x="6660232" y="1052736"/>
            <a:ext cx="248376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be3cf6901e30648f0855e6121210d60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124744"/>
            <a:ext cx="2411760" cy="24610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Овал 9"/>
          <p:cNvSpPr/>
          <p:nvPr/>
        </p:nvSpPr>
        <p:spPr>
          <a:xfrm>
            <a:off x="2483768" y="188640"/>
            <a:ext cx="4176464" cy="38884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99791" y="836713"/>
            <a:ext cx="374441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Сказки Ш.Перро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7012E-6 L -0.28472 -0.104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23682E-6 L 0.17725 -0.3864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-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62812E-6 L 0.00017 -0.295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05458E-6 L -0.23611 -0.3355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6827E-7 L -0.19027 -0.041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2-011-SHarl-perro.jpg"/>
          <p:cNvPicPr>
            <a:picLocks noChangeAspect="1"/>
          </p:cNvPicPr>
          <p:nvPr/>
        </p:nvPicPr>
        <p:blipFill>
          <a:blip r:embed="rId2"/>
          <a:srcRect t="10872" r="7183" b="432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boot_shl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16416" y="2420888"/>
            <a:ext cx="827584" cy="864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lipart-island-royalty-free-vector-desig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1979712" cy="1728192"/>
          </a:xfrm>
          <a:prstGeom prst="rect">
            <a:avLst/>
          </a:prstGeom>
        </p:spPr>
      </p:pic>
      <p:pic>
        <p:nvPicPr>
          <p:cNvPr id="6" name="Рисунок 5" descr="9633.jpg"/>
          <p:cNvPicPr>
            <a:picLocks noChangeAspect="1"/>
          </p:cNvPicPr>
          <p:nvPr/>
        </p:nvPicPr>
        <p:blipFill>
          <a:blip r:embed="rId5"/>
          <a:srcRect l="24806" t="10080" r="23219" b="22721"/>
          <a:stretch>
            <a:fillRect/>
          </a:stretch>
        </p:blipFill>
        <p:spPr>
          <a:xfrm>
            <a:off x="6732240" y="-171400"/>
            <a:ext cx="1800200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0" y="6381328"/>
            <a:ext cx="467544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11560" y="6381328"/>
            <a:ext cx="504056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187624" y="6381328"/>
            <a:ext cx="504056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67744" y="18864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«Золушка»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72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ublicationTitleImage10059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12" t="9838" r="10071" b="3932"/>
          <a:stretch>
            <a:fillRect/>
          </a:stretch>
        </p:blipFill>
        <p:spPr>
          <a:xfrm>
            <a:off x="2699792" y="3717032"/>
            <a:ext cx="1944216" cy="2088232"/>
          </a:xfrm>
          <a:prstGeom prst="rect">
            <a:avLst/>
          </a:prstGeom>
        </p:spPr>
      </p:pic>
      <p:pic>
        <p:nvPicPr>
          <p:cNvPr id="4" name="Содержимое 7" descr="2212_html_f9371f1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701344">
            <a:off x="6935923" y="2039384"/>
            <a:ext cx="2813297" cy="2778451"/>
          </a:xfrm>
          <a:prstGeom prst="rect">
            <a:avLst/>
          </a:prstGeom>
        </p:spPr>
      </p:pic>
      <p:pic>
        <p:nvPicPr>
          <p:cNvPr id="6" name="Рисунок 5" descr="fotosbornik_ru_421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39" t="10101" r="11515" b="15350"/>
          <a:stretch>
            <a:fillRect/>
          </a:stretch>
        </p:blipFill>
        <p:spPr>
          <a:xfrm rot="517319" flipH="1">
            <a:off x="6864" y="5208017"/>
            <a:ext cx="1551765" cy="1364929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707904" y="6353944"/>
            <a:ext cx="504056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55976" y="6353944"/>
            <a:ext cx="495672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4048" y="6353944"/>
            <a:ext cx="495672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24128" y="62053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«Красная шапочка»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296_55645f7206f0755645f7206f3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5456"/>
            <a:ext cx="9144000" cy="7533456"/>
          </a:xfrm>
          <a:prstGeom prst="rect">
            <a:avLst/>
          </a:prstGeom>
        </p:spPr>
      </p:pic>
      <p:pic>
        <p:nvPicPr>
          <p:cNvPr id="3" name="Рисунок 2" descr="2012031317112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2348880"/>
            <a:ext cx="3600400" cy="3456384"/>
          </a:xfrm>
          <a:prstGeom prst="rect">
            <a:avLst/>
          </a:prstGeom>
        </p:spPr>
      </p:pic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9091" r="6376"/>
          <a:stretch>
            <a:fillRect/>
          </a:stretch>
        </p:blipFill>
        <p:spPr>
          <a:xfrm>
            <a:off x="4716016" y="-387424"/>
            <a:ext cx="4427984" cy="328498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460432" y="6165304"/>
            <a:ext cx="504056" cy="5097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388424" y="5589240"/>
            <a:ext cx="518864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4923fd8bb656aeaf7b8c851e60775cfd_i-22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201" b="15980"/>
          <a:stretch>
            <a:fillRect/>
          </a:stretch>
        </p:blipFill>
        <p:spPr>
          <a:xfrm rot="976762">
            <a:off x="-217713" y="-1068681"/>
            <a:ext cx="6022689" cy="2137358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388424" y="5013176"/>
            <a:ext cx="518864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47664" y="623731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Аленький цветочек»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«Деление слов на слоги»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Продолжать учить детей делить слова на слоги, различать одно - двух и трёхсложные слова.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Развивать у детей фонематический слух, словарный запас, мышление, речь, умение слышать и слушать произносимые слова.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Совершенствовать артикуляционный аппарат.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С помощью хлопка нужно определить количество слогов в слове.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uss-in-boots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635231690957275991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04" r="16165"/>
          <a:stretch>
            <a:fillRect/>
          </a:stretch>
        </p:blipFill>
        <p:spPr>
          <a:xfrm rot="20613338">
            <a:off x="240288" y="2592335"/>
            <a:ext cx="3829296" cy="4035141"/>
          </a:xfrm>
          <a:prstGeom prst="rect">
            <a:avLst/>
          </a:prstGeom>
        </p:spPr>
      </p:pic>
      <p:pic>
        <p:nvPicPr>
          <p:cNvPr id="6" name="Рисунок 5" descr="20150129222315-26254.jpg"/>
          <p:cNvPicPr>
            <a:picLocks noChangeAspect="1"/>
          </p:cNvPicPr>
          <p:nvPr/>
        </p:nvPicPr>
        <p:blipFill>
          <a:blip r:embed="rId4"/>
          <a:srcRect l="24013" r="26375" b="9051"/>
          <a:stretch>
            <a:fillRect/>
          </a:stretch>
        </p:blipFill>
        <p:spPr>
          <a:xfrm>
            <a:off x="3059832" y="620688"/>
            <a:ext cx="1584176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klad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4797152"/>
            <a:ext cx="1368152" cy="1368153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7092280" y="6381328"/>
            <a:ext cx="432048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596336" y="6381328"/>
            <a:ext cx="432048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172400" y="6381328"/>
            <a:ext cx="432048" cy="47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835696" y="587727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«Кот в сапогах»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748dd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mini_6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06" r="23912" b="46021"/>
          <a:stretch>
            <a:fillRect/>
          </a:stretch>
        </p:blipFill>
        <p:spPr>
          <a:xfrm>
            <a:off x="7164288" y="0"/>
            <a:ext cx="1368152" cy="17008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7784" y="404664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«Маша и медведь»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648071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35696" y="188640"/>
            <a:ext cx="5040560" cy="32403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hqdefaul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350" r="13776"/>
          <a:stretch>
            <a:fillRect/>
          </a:stretch>
        </p:blipFill>
        <p:spPr>
          <a:xfrm>
            <a:off x="395536" y="4291477"/>
            <a:ext cx="2195736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4518705-thumb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60648"/>
            <a:ext cx="1838697" cy="1728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oloring-pages-raskraski-tsvety-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988840"/>
            <a:ext cx="208823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62346275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4769768"/>
            <a:ext cx="2843808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468264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4029211"/>
            <a:ext cx="2232248" cy="2828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58722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43" r="14647"/>
          <a:stretch>
            <a:fillRect/>
          </a:stretch>
        </p:blipFill>
        <p:spPr>
          <a:xfrm>
            <a:off x="0" y="404664"/>
            <a:ext cx="2339752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Овал 8"/>
          <p:cNvSpPr/>
          <p:nvPr/>
        </p:nvSpPr>
        <p:spPr>
          <a:xfrm>
            <a:off x="3923928" y="260648"/>
            <a:ext cx="792088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7197E-6 L -0.15573 0.021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9362E-6 L -0.17709 -0.146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0" y="-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01758E-6 L -0.2342 -0.473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2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2405E-6 L 0.20677 -0.4405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-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95736" y="188640"/>
            <a:ext cx="4248472" cy="2808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347864" y="476672"/>
            <a:ext cx="576064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278820" y="454224"/>
            <a:ext cx="576064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50435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0460" r="19885"/>
          <a:stretch>
            <a:fillRect/>
          </a:stretch>
        </p:blipFill>
        <p:spPr>
          <a:xfrm>
            <a:off x="6876256" y="4293096"/>
            <a:ext cx="2088232" cy="2232248"/>
          </a:xfrm>
          <a:prstGeom prst="rect">
            <a:avLst/>
          </a:prstGeom>
        </p:spPr>
      </p:pic>
      <p:pic>
        <p:nvPicPr>
          <p:cNvPr id="7" name="Рисунок 6" descr="100358792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98" t="3561" r="2751" b="2481"/>
          <a:stretch>
            <a:fillRect/>
          </a:stretch>
        </p:blipFill>
        <p:spPr>
          <a:xfrm>
            <a:off x="251520" y="3429000"/>
            <a:ext cx="2304256" cy="2016224"/>
          </a:xfrm>
          <a:prstGeom prst="rect">
            <a:avLst/>
          </a:prstGeom>
        </p:spPr>
      </p:pic>
      <p:pic>
        <p:nvPicPr>
          <p:cNvPr id="8" name="Рисунок 7" descr="z0000033016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1340768"/>
            <a:ext cx="2031380" cy="2232248"/>
          </a:xfrm>
          <a:prstGeom prst="rect">
            <a:avLst/>
          </a:prstGeom>
        </p:spPr>
      </p:pic>
      <p:pic>
        <p:nvPicPr>
          <p:cNvPr id="9" name="Рисунок 8" descr="202522_138393152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861048"/>
            <a:ext cx="3058272" cy="2666607"/>
          </a:xfrm>
          <a:prstGeom prst="rect">
            <a:avLst/>
          </a:prstGeom>
        </p:spPr>
      </p:pic>
      <p:pic>
        <p:nvPicPr>
          <p:cNvPr id="10" name="Рисунок 9" descr="4518705-thum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89264"/>
            <a:ext cx="1800200" cy="2304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509 L -0.17396 -0.068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-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15541E-6 L -0.28733 -0.456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-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78 0.08395 L -0.06493 -0.382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2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942E-6 L 0.16545 -0.356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907704" y="260648"/>
            <a:ext cx="5688632" cy="25922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635896" y="476672"/>
            <a:ext cx="72008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99992" y="404664"/>
            <a:ext cx="72008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364088" y="476672"/>
            <a:ext cx="720080" cy="6480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2612506" cy="2863633"/>
          </a:xfrm>
          <a:prstGeom prst="rect">
            <a:avLst/>
          </a:prstGeom>
        </p:spPr>
      </p:pic>
      <p:pic>
        <p:nvPicPr>
          <p:cNvPr id="8" name="Рисунок 7" descr="Правильный выбор сухого корма_Pethapp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4EFF3"/>
              </a:clrFrom>
              <a:clrTo>
                <a:srgbClr val="F4EFF3">
                  <a:alpha val="0"/>
                </a:srgbClr>
              </a:clrTo>
            </a:clrChange>
          </a:blip>
          <a:srcRect l="5113" t="12219" r="8263" b="9858"/>
          <a:stretch>
            <a:fillRect/>
          </a:stretch>
        </p:blipFill>
        <p:spPr>
          <a:xfrm>
            <a:off x="3995936" y="4553744"/>
            <a:ext cx="4176464" cy="2304256"/>
          </a:xfrm>
          <a:prstGeom prst="rect">
            <a:avLst/>
          </a:prstGeom>
        </p:spPr>
      </p:pic>
      <p:pic>
        <p:nvPicPr>
          <p:cNvPr id="10" name="Рисунок 9" descr="19716de914b10ef670f442fcc03fe7fe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01" t="4638" r="3349" b="2586"/>
          <a:stretch>
            <a:fillRect/>
          </a:stretch>
        </p:blipFill>
        <p:spPr>
          <a:xfrm>
            <a:off x="0" y="4653136"/>
            <a:ext cx="3816424" cy="2204864"/>
          </a:xfrm>
          <a:prstGeom prst="rect">
            <a:avLst/>
          </a:prstGeom>
        </p:spPr>
      </p:pic>
      <p:pic>
        <p:nvPicPr>
          <p:cNvPr id="11" name="Рисунок 10" descr="coloring-pages-raskraski-tsvety-9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594" r="7141" b="7919"/>
          <a:stretch>
            <a:fillRect/>
          </a:stretch>
        </p:blipFill>
        <p:spPr>
          <a:xfrm>
            <a:off x="6802495" y="2348880"/>
            <a:ext cx="2341505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12581 L -0.01563 -0.478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82 0.07355 L 0.24392 -0.464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-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44126E-6 L 0.16806 -0.15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-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«Найди место звука в слове»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Развивать умение детей определять гласный звук в слове.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Развивать фонематический слух, внимание, мышление, речь детей, воображение.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Совершенствовать умение детей делить слова на слоги и определять заданный слог в слове.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Посмотрите на гласные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буквы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назови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полученное слово.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35696" y="1052736"/>
          <a:ext cx="6568683" cy="1432560"/>
        </p:xfrm>
        <a:graphic>
          <a:graphicData uri="http://schemas.openxmlformats.org/drawingml/2006/table">
            <a:tbl>
              <a:tblPr/>
              <a:tblGrid>
                <a:gridCol w="2248203"/>
                <a:gridCol w="2232248"/>
                <a:gridCol w="2088232"/>
              </a:tblGrid>
              <a:tr h="1294227"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8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8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3" y="4365104"/>
            <a:ext cx="792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А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3" y="4869160"/>
            <a:ext cx="936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О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96336" y="3212976"/>
            <a:ext cx="936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3" y="2996952"/>
            <a:ext cx="8640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У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4725144"/>
            <a:ext cx="792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Я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55214" y="4805988"/>
            <a:ext cx="12153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Ю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80113" y="3140967"/>
            <a:ext cx="8640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Е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39952" y="2996952"/>
            <a:ext cx="792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Э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24523" y="5059988"/>
            <a:ext cx="108555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Ы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39752" y="2924944"/>
            <a:ext cx="936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Ё</a:t>
            </a:r>
            <a:endParaRPr lang="ru-RU" sz="8800" b="1" dirty="0">
              <a:solidFill>
                <a:srgbClr val="FF00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3995936" y="2492896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58927E-6 L 0.13785 -0.577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0" y="-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0.03145 L -0.26388 -0.273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8" grpId="0"/>
      <p:bldP spid="10" grpId="1"/>
      <p:bldP spid="13" grpId="1"/>
      <p:bldP spid="15" grpId="1"/>
      <p:bldP spid="17" grpId="1"/>
      <p:bldP spid="18" grpId="1"/>
      <p:bldP spid="20" grpId="1"/>
      <p:bldP spid="2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88123" y="956603"/>
          <a:ext cx="6457071" cy="1432560"/>
        </p:xfrm>
        <a:graphic>
          <a:graphicData uri="http://schemas.openxmlformats.org/drawingml/2006/table">
            <a:tbl>
              <a:tblPr/>
              <a:tblGrid>
                <a:gridCol w="2152357"/>
                <a:gridCol w="2152357"/>
                <a:gridCol w="2152357"/>
              </a:tblGrid>
              <a:tr h="1153551"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solidFill>
                            <a:srgbClr val="0070C0"/>
                          </a:solidFill>
                        </a:rPr>
                        <a:t>С</a:t>
                      </a:r>
                      <a:endParaRPr lang="ru-RU" sz="8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solidFill>
                            <a:srgbClr val="0070C0"/>
                          </a:solidFill>
                        </a:rPr>
                        <a:t>Р</a:t>
                      </a:r>
                      <a:endParaRPr lang="ru-RU" sz="8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416348" y="4221088"/>
            <a:ext cx="8018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У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2320" y="2996952"/>
            <a:ext cx="1008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Ё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2924944"/>
            <a:ext cx="1008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Э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2708920"/>
            <a:ext cx="8640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Е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83768" y="4509120"/>
            <a:ext cx="7920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И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2280" y="4869160"/>
            <a:ext cx="1008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А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2852936"/>
            <a:ext cx="10081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О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1763686" y="3244334"/>
            <a:ext cx="10081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800" b="1" dirty="0" smtClean="0">
                <a:solidFill>
                  <a:srgbClr val="FF0000"/>
                </a:solidFill>
              </a:rPr>
              <a:t>Ы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4869160"/>
            <a:ext cx="9361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Я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69" y="4797152"/>
            <a:ext cx="7920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Ю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6105E-6 L -0.02361 -0.283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-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3146 L 0.33889 -0.309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«Найди место звука Ш в слове»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Развивать умение детей определять место заданного звука в слове (начало, середина, конец).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- Развивать у детей фонематический слух, внимание, мышление, память, умение слышать и слушать произносимые слова.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Совершенствовать артикуляционный аппарат детей.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Посмотрите на картинки и определите, где находится звук «Ш»: в начале, в середине или в конце слова.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733</TotalTime>
  <Words>478</Words>
  <Application>Microsoft Office PowerPoint</Application>
  <PresentationFormat>Экран (4:3)</PresentationFormat>
  <Paragraphs>67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Интерактивные дидактические игры по речевому развитию.</vt:lpstr>
      <vt:lpstr>«Деление слов на слоги»</vt:lpstr>
      <vt:lpstr>Презентация PowerPoint</vt:lpstr>
      <vt:lpstr>Презентация PowerPoint</vt:lpstr>
      <vt:lpstr>Презентация PowerPoint</vt:lpstr>
      <vt:lpstr>«Найди место звука в слове»</vt:lpstr>
      <vt:lpstr>Презентация PowerPoint</vt:lpstr>
      <vt:lpstr>Презентация PowerPoint</vt:lpstr>
      <vt:lpstr>«Найди место звука Ш в слове»</vt:lpstr>
      <vt:lpstr>Презентация PowerPoint</vt:lpstr>
      <vt:lpstr>«Что это?  Кто это?»</vt:lpstr>
      <vt:lpstr>Презентация PowerPoint</vt:lpstr>
      <vt:lpstr>   «Составление рассказа по картинке».   </vt:lpstr>
      <vt:lpstr>Презентация PowerPoint</vt:lpstr>
      <vt:lpstr>«В гостях у Шарля Перро»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User</cp:lastModifiedBy>
  <cp:revision>56</cp:revision>
  <dcterms:created xsi:type="dcterms:W3CDTF">2016-11-18T15:30:07Z</dcterms:created>
  <dcterms:modified xsi:type="dcterms:W3CDTF">2020-05-11T12:01:46Z</dcterms:modified>
</cp:coreProperties>
</file>