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79" r:id="rId10"/>
    <p:sldId id="265" r:id="rId11"/>
    <p:sldId id="268" r:id="rId12"/>
    <p:sldId id="262" r:id="rId13"/>
    <p:sldId id="264" r:id="rId14"/>
    <p:sldId id="263" r:id="rId15"/>
    <p:sldId id="278" r:id="rId16"/>
    <p:sldId id="270" r:id="rId17"/>
    <p:sldId id="272" r:id="rId18"/>
    <p:sldId id="274" r:id="rId19"/>
    <p:sldId id="273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Интерактивные дидактические игры по речевому развитию.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Першина Е.Л.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916832"/>
          <a:ext cx="7997868" cy="3046969"/>
        </p:xfrm>
        <a:graphic>
          <a:graphicData uri="http://schemas.openxmlformats.org/drawingml/2006/table">
            <a:tbl>
              <a:tblPr/>
              <a:tblGrid>
                <a:gridCol w="2592288"/>
                <a:gridCol w="2746786"/>
                <a:gridCol w="2658794"/>
              </a:tblGrid>
              <a:tr h="30469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0_953c7_5c83269c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4192" y="1881768"/>
            <a:ext cx="2448272" cy="3384376"/>
          </a:xfrm>
          <a:prstGeom prst="rect">
            <a:avLst/>
          </a:prstGeom>
        </p:spPr>
      </p:pic>
      <p:pic>
        <p:nvPicPr>
          <p:cNvPr id="11" name="Рисунок 10" descr="46826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70" y="1916832"/>
            <a:ext cx="2900894" cy="3384376"/>
          </a:xfrm>
          <a:prstGeom prst="rect">
            <a:avLst/>
          </a:prstGeom>
        </p:spPr>
      </p:pic>
      <p:pic>
        <p:nvPicPr>
          <p:cNvPr id="12" name="Рисунок 11" descr="hqdefaul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0" r="13776"/>
          <a:stretch>
            <a:fillRect/>
          </a:stretch>
        </p:blipFill>
        <p:spPr>
          <a:xfrm rot="10800000" flipV="1">
            <a:off x="5962464" y="1916832"/>
            <a:ext cx="293001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2780928"/>
          <a:ext cx="2016222" cy="720080"/>
        </p:xfrm>
        <a:graphic>
          <a:graphicData uri="http://schemas.openxmlformats.org/drawingml/2006/table">
            <a:tbl>
              <a:tblPr/>
              <a:tblGrid>
                <a:gridCol w="672074"/>
                <a:gridCol w="672074"/>
                <a:gridCol w="672074"/>
              </a:tblGrid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44209" y="2780928"/>
          <a:ext cx="2016222" cy="720080"/>
        </p:xfrm>
        <a:graphic>
          <a:graphicData uri="http://schemas.openxmlformats.org/drawingml/2006/table">
            <a:tbl>
              <a:tblPr/>
              <a:tblGrid>
                <a:gridCol w="672074"/>
                <a:gridCol w="672074"/>
                <a:gridCol w="672074"/>
              </a:tblGrid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35896" y="2780928"/>
          <a:ext cx="2088232" cy="720080"/>
        </p:xfrm>
        <a:graphic>
          <a:graphicData uri="http://schemas.openxmlformats.org/drawingml/2006/table">
            <a:tbl>
              <a:tblPr/>
              <a:tblGrid>
                <a:gridCol w="652896"/>
                <a:gridCol w="712486"/>
                <a:gridCol w="722850"/>
              </a:tblGrid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shariki_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905672"/>
            <a:ext cx="1800200" cy="2475656"/>
          </a:xfrm>
          <a:prstGeom prst="rect">
            <a:avLst/>
          </a:prstGeom>
        </p:spPr>
      </p:pic>
      <p:pic>
        <p:nvPicPr>
          <p:cNvPr id="11" name="Рисунок 10" descr="horizontal-pencil-clipart-clipart-panda-free-clipart-images-MImiIH-clipar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5" t="7363" r="5317" b="7363"/>
          <a:stretch>
            <a:fillRect/>
          </a:stretch>
        </p:blipFill>
        <p:spPr>
          <a:xfrm>
            <a:off x="4860032" y="4221088"/>
            <a:ext cx="1944216" cy="2376264"/>
          </a:xfrm>
          <a:prstGeom prst="rect">
            <a:avLst/>
          </a:prstGeom>
        </p:spPr>
      </p:pic>
      <p:pic>
        <p:nvPicPr>
          <p:cNvPr id="12" name="Рисунок 11" descr="d-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365104"/>
            <a:ext cx="2072640" cy="1828800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551" y="4221088"/>
            <a:ext cx="1928937" cy="2359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«Найди место звука Ш в слове».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0204E-6 L -0.21667 -0.55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036E-6 L 0.36719 -0.55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15541E-6 L 0.19306 -0.60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это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Кто это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Учить детей определять и называть одушевлённые и неодушевлённые предметы, отвечать на вопросы кто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что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Продолжать учить детей правильно определять и называть одушевлённые и неодушевлённые предметы.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Посмотрите на картинки и ответьте на вопрос кто это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что это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188640"/>
            <a:ext cx="3456384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80112" y="188640"/>
            <a:ext cx="3240360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9087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7647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Кто это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69" b="6953"/>
          <a:stretch>
            <a:fillRect/>
          </a:stretch>
        </p:blipFill>
        <p:spPr>
          <a:xfrm rot="17385751">
            <a:off x="7337204" y="5259033"/>
            <a:ext cx="1691680" cy="792088"/>
          </a:xfrm>
          <a:prstGeom prst="rect">
            <a:avLst/>
          </a:prstGeom>
        </p:spPr>
      </p:pic>
      <p:pic>
        <p:nvPicPr>
          <p:cNvPr id="8" name="Рисунок 7" descr="0_953c7_5c83269c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642" r="2642"/>
          <a:stretch>
            <a:fillRect/>
          </a:stretch>
        </p:blipFill>
        <p:spPr>
          <a:xfrm>
            <a:off x="251520" y="4077072"/>
            <a:ext cx="1368152" cy="2448272"/>
          </a:xfrm>
          <a:prstGeom prst="rect">
            <a:avLst/>
          </a:prstGeom>
        </p:spPr>
      </p:pic>
      <p:pic>
        <p:nvPicPr>
          <p:cNvPr id="9" name="Рисунок 8" descr="62114807_1280445488_2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4" t="8914" r="10456" b="7544"/>
          <a:stretch>
            <a:fillRect/>
          </a:stretch>
        </p:blipFill>
        <p:spPr>
          <a:xfrm>
            <a:off x="2051720" y="4653136"/>
            <a:ext cx="2592288" cy="1800200"/>
          </a:xfrm>
          <a:prstGeom prst="rect">
            <a:avLst/>
          </a:prstGeom>
        </p:spPr>
      </p:pic>
      <p:pic>
        <p:nvPicPr>
          <p:cNvPr id="10" name="Рисунок 9" descr="bf7db41ebda25d9beeb974de151c252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2" b="13596"/>
          <a:stretch>
            <a:fillRect/>
          </a:stretch>
        </p:blipFill>
        <p:spPr>
          <a:xfrm rot="20537079">
            <a:off x="5181189" y="5042062"/>
            <a:ext cx="2232248" cy="1512168"/>
          </a:xfrm>
          <a:prstGeom prst="rect">
            <a:avLst/>
          </a:prstGeom>
        </p:spPr>
      </p:pic>
      <p:pic>
        <p:nvPicPr>
          <p:cNvPr id="11" name="Рисунок 10" descr="hqdefaul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75" r="13776"/>
          <a:stretch>
            <a:fillRect/>
          </a:stretch>
        </p:blipFill>
        <p:spPr>
          <a:xfrm rot="10800000" flipV="1">
            <a:off x="6732240" y="2132856"/>
            <a:ext cx="2592288" cy="2578596"/>
          </a:xfrm>
          <a:prstGeom prst="rect">
            <a:avLst/>
          </a:prstGeom>
        </p:spPr>
      </p:pic>
      <p:pic>
        <p:nvPicPr>
          <p:cNvPr id="13" name="Рисунок 12" descr="pictur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504474">
            <a:off x="459827" y="2200473"/>
            <a:ext cx="2376264" cy="2448272"/>
          </a:xfrm>
          <a:prstGeom prst="rect">
            <a:avLst/>
          </a:prstGeom>
        </p:spPr>
      </p:pic>
      <p:pic>
        <p:nvPicPr>
          <p:cNvPr id="14" name="Рисунок 13" descr="Kids_239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564904"/>
            <a:ext cx="2473424" cy="2160240"/>
          </a:xfrm>
          <a:prstGeom prst="rect">
            <a:avLst/>
          </a:prstGeom>
        </p:spPr>
      </p:pic>
      <p:pic>
        <p:nvPicPr>
          <p:cNvPr id="15" name="Рисунок 14" descr="zakon-o-odejde-svetofor-13424-large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7" r="6047" b="1574"/>
          <a:stretch>
            <a:fillRect/>
          </a:stretch>
        </p:blipFill>
        <p:spPr>
          <a:xfrm>
            <a:off x="2915816" y="1988840"/>
            <a:ext cx="1440160" cy="2634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0315 L -0.02361 -0.26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8307E-6 L -0.56024 -0.607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7299E-6 L 0.32309 -0.57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5587E-6 L -0.47223 -0.5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5763E-7 L -0.51319 -0.199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6327E-6 L 0.50087 -0.29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6512E-6 L 0.65764 -0.513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6E-6 L -0.13385 -0.233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«Составление рассказа по картинке».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детей в составлении связного рассказа с заданным началом.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Развивать у детей связную речь, логическое мышление, воображение.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Придумайте продолжение рассказа « Стоял жаркий летний день…»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21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pic>
        <p:nvPicPr>
          <p:cNvPr id="3" name="Рисунок 2" descr="tuchk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5499738"/>
            <a:ext cx="1296144" cy="1358262"/>
          </a:xfrm>
          <a:prstGeom prst="rect">
            <a:avLst/>
          </a:prstGeom>
        </p:spPr>
      </p:pic>
      <p:pic>
        <p:nvPicPr>
          <p:cNvPr id="5" name="Рисунок 4" descr="mini_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7729" t="11129" r="28203" b="13465"/>
          <a:stretch>
            <a:fillRect/>
          </a:stretch>
        </p:blipFill>
        <p:spPr>
          <a:xfrm>
            <a:off x="7919864" y="5517232"/>
            <a:ext cx="1224136" cy="1080120"/>
          </a:xfrm>
          <a:prstGeom prst="rect">
            <a:avLst/>
          </a:prstGeom>
        </p:spPr>
      </p:pic>
      <p:pic>
        <p:nvPicPr>
          <p:cNvPr id="6" name="Рисунок 5" descr="mini_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" t="16596" b="16596"/>
          <a:stretch>
            <a:fillRect/>
          </a:stretch>
        </p:blipFill>
        <p:spPr>
          <a:xfrm>
            <a:off x="2483768" y="5661248"/>
            <a:ext cx="1800200" cy="936104"/>
          </a:xfrm>
          <a:prstGeom prst="rect">
            <a:avLst/>
          </a:prstGeom>
        </p:spPr>
      </p:pic>
      <p:pic>
        <p:nvPicPr>
          <p:cNvPr id="7" name="Рисунок 6" descr="5620ba56ede6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633863"/>
            <a:ext cx="1656184" cy="1224137"/>
          </a:xfrm>
          <a:prstGeom prst="rect">
            <a:avLst/>
          </a:prstGeom>
        </p:spPr>
      </p:pic>
      <p:pic>
        <p:nvPicPr>
          <p:cNvPr id="9" name="Рисунок 8" descr="mini_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9" r="17389" b="2253"/>
          <a:stretch>
            <a:fillRect/>
          </a:stretch>
        </p:blipFill>
        <p:spPr>
          <a:xfrm>
            <a:off x="4211960" y="5373216"/>
            <a:ext cx="1440160" cy="1484784"/>
          </a:xfrm>
          <a:prstGeom prst="rect">
            <a:avLst/>
          </a:prstGeom>
        </p:spPr>
      </p:pic>
      <p:pic>
        <p:nvPicPr>
          <p:cNvPr id="10" name="Рисунок 9" descr="sm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" t="3323" r="11027" b="6068"/>
          <a:stretch>
            <a:fillRect/>
          </a:stretch>
        </p:blipFill>
        <p:spPr>
          <a:xfrm>
            <a:off x="0" y="5373216"/>
            <a:ext cx="1835696" cy="1484784"/>
          </a:xfrm>
          <a:prstGeom prst="rect">
            <a:avLst/>
          </a:prstGeom>
        </p:spPr>
      </p:pic>
      <p:pic>
        <p:nvPicPr>
          <p:cNvPr id="11" name="Рисунок 10" descr="25633618-Children-swim-with-inflatable-circles-Stock-Phot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489848"/>
            <a:ext cx="1440160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1314E-6 L 0.82482 -0.80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951E-6 L 0.18906 -0.483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1924E-6 L 0.16927 -0.330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1041 L 0.37031 -0.29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6457E-6 L -0.49219 -0.609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0694E-6 L 0.00799 -0.79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2137E-6 L -0.18091 -0.781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«В гостях у Шарля Перро»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Продолжать знакомить детей со сказками Ш. Перро и их героями.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 - Уточнять и обогащать знания детей  о сказках зарубежного писателя;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Продолжать учить детей узнавать и называть сказочных героев;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Развивать связную речь, логическое мышление, воображение, внимание, память, активизация словаря.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1.Назвать сказку Ш.Перро и объяснить почему Сказка «Теремок» здесь лишняя.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Волшебник перепутал сказки, надо внимательно рассмотреть картинку, назвать три отличия и какая это сказка (её название).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.png"/>
          <p:cNvPicPr>
            <a:picLocks noChangeAspect="1"/>
          </p:cNvPicPr>
          <p:nvPr/>
        </p:nvPicPr>
        <p:blipFill>
          <a:blip r:embed="rId2"/>
          <a:srcRect t="32310" r="19536"/>
          <a:stretch>
            <a:fillRect/>
          </a:stretch>
        </p:blipFill>
        <p:spPr>
          <a:xfrm>
            <a:off x="0" y="4077072"/>
            <a:ext cx="284380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12-011-SHarl-perro.jpg"/>
          <p:cNvPicPr>
            <a:picLocks noChangeAspect="1"/>
          </p:cNvPicPr>
          <p:nvPr/>
        </p:nvPicPr>
        <p:blipFill>
          <a:blip r:embed="rId3"/>
          <a:srcRect l="3405" t="10872" r="8443"/>
          <a:stretch>
            <a:fillRect/>
          </a:stretch>
        </p:blipFill>
        <p:spPr>
          <a:xfrm>
            <a:off x="6228184" y="4149080"/>
            <a:ext cx="2915816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2745873_85337.jpg"/>
          <p:cNvPicPr>
            <a:picLocks noChangeAspect="1"/>
          </p:cNvPicPr>
          <p:nvPr/>
        </p:nvPicPr>
        <p:blipFill>
          <a:blip r:embed="rId4"/>
          <a:srcRect l="8042" t="3801" r="8042" b="4851"/>
          <a:stretch>
            <a:fillRect/>
          </a:stretch>
        </p:blipFill>
        <p:spPr>
          <a:xfrm>
            <a:off x="3059832" y="4193704"/>
            <a:ext cx="273630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epositphotos_2729668-Fairy-tale-the-Cat-in-boots.jpg"/>
          <p:cNvPicPr>
            <a:picLocks noChangeAspect="1"/>
          </p:cNvPicPr>
          <p:nvPr/>
        </p:nvPicPr>
        <p:blipFill>
          <a:blip r:embed="rId5" cstate="print"/>
          <a:srcRect r="17654"/>
          <a:stretch>
            <a:fillRect/>
          </a:stretch>
        </p:blipFill>
        <p:spPr>
          <a:xfrm>
            <a:off x="6660232" y="1052736"/>
            <a:ext cx="248376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be3cf6901e30648f0855e6121210d6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2411760" cy="246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2483768" y="188640"/>
            <a:ext cx="4176464" cy="3888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1" y="836713"/>
            <a:ext cx="37444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Сказки Ш.Перро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012E-6 L -0.28472 -0.104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3682E-6 L 0.17725 -0.386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2812E-6 L 0.00017 -0.29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5458E-6 L -0.23611 -0.335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827E-7 L -0.19027 -0.04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1-SHarl-perro.jpg"/>
          <p:cNvPicPr>
            <a:picLocks noChangeAspect="1"/>
          </p:cNvPicPr>
          <p:nvPr/>
        </p:nvPicPr>
        <p:blipFill>
          <a:blip r:embed="rId2"/>
          <a:srcRect t="10872" r="7183" b="43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oot_shl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2420888"/>
            <a:ext cx="827584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lipart-island-royalty-free-vector-de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1979712" cy="1728192"/>
          </a:xfrm>
          <a:prstGeom prst="rect">
            <a:avLst/>
          </a:prstGeom>
        </p:spPr>
      </p:pic>
      <p:pic>
        <p:nvPicPr>
          <p:cNvPr id="6" name="Рисунок 5" descr="9633.jpg"/>
          <p:cNvPicPr>
            <a:picLocks noChangeAspect="1"/>
          </p:cNvPicPr>
          <p:nvPr/>
        </p:nvPicPr>
        <p:blipFill>
          <a:blip r:embed="rId5"/>
          <a:srcRect l="24806" t="10080" r="23219" b="22721"/>
          <a:stretch>
            <a:fillRect/>
          </a:stretch>
        </p:blipFill>
        <p:spPr>
          <a:xfrm>
            <a:off x="6732240" y="-171400"/>
            <a:ext cx="180020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0" y="6381328"/>
            <a:ext cx="467544" cy="47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1560" y="6381328"/>
            <a:ext cx="504056" cy="47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87624" y="6381328"/>
            <a:ext cx="504056" cy="47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67744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«Золушка»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7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ublicationTitleImage10059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12" t="9838" r="10071" b="3932"/>
          <a:stretch>
            <a:fillRect/>
          </a:stretch>
        </p:blipFill>
        <p:spPr>
          <a:xfrm>
            <a:off x="2699792" y="3717032"/>
            <a:ext cx="1944216" cy="2088232"/>
          </a:xfrm>
          <a:prstGeom prst="rect">
            <a:avLst/>
          </a:prstGeom>
        </p:spPr>
      </p:pic>
      <p:pic>
        <p:nvPicPr>
          <p:cNvPr id="4" name="Содержимое 7" descr="2212_html_f9371f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01344">
            <a:off x="6935923" y="2039384"/>
            <a:ext cx="2813297" cy="2778451"/>
          </a:xfrm>
          <a:prstGeom prst="rect">
            <a:avLst/>
          </a:prstGeom>
        </p:spPr>
      </p:pic>
      <p:pic>
        <p:nvPicPr>
          <p:cNvPr id="6" name="Рисунок 5" descr="fotosbornik_ru_42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39" t="10101" r="11515" b="15350"/>
          <a:stretch>
            <a:fillRect/>
          </a:stretch>
        </p:blipFill>
        <p:spPr>
          <a:xfrm rot="517319" flipH="1">
            <a:off x="6864" y="5208017"/>
            <a:ext cx="1551765" cy="13649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707904" y="635394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6353944"/>
            <a:ext cx="4956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6353944"/>
            <a:ext cx="495672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24128" y="62053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«Красная шапочка»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296_55645f7206f0755645f7206f3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456"/>
            <a:ext cx="9144000" cy="7533456"/>
          </a:xfrm>
          <a:prstGeom prst="rect">
            <a:avLst/>
          </a:prstGeom>
        </p:spPr>
      </p:pic>
      <p:pic>
        <p:nvPicPr>
          <p:cNvPr id="3" name="Рисунок 2" descr="2012031317112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348880"/>
            <a:ext cx="3600400" cy="3456384"/>
          </a:xfrm>
          <a:prstGeom prst="rect">
            <a:avLst/>
          </a:prstGeom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9091" r="6376"/>
          <a:stretch>
            <a:fillRect/>
          </a:stretch>
        </p:blipFill>
        <p:spPr>
          <a:xfrm>
            <a:off x="4716016" y="-387424"/>
            <a:ext cx="4427984" cy="328498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460432" y="6165304"/>
            <a:ext cx="504056" cy="509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88424" y="5589240"/>
            <a:ext cx="5188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4923fd8bb656aeaf7b8c851e60775cfd_i-22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01" b="15980"/>
          <a:stretch>
            <a:fillRect/>
          </a:stretch>
        </p:blipFill>
        <p:spPr>
          <a:xfrm rot="976762">
            <a:off x="-217713" y="-1068681"/>
            <a:ext cx="6022689" cy="213735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388424" y="5013176"/>
            <a:ext cx="5188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62373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Аленький цветочек»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«Деление слов на слоги»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Продолжать учить детей делить слова на слоги, различать одно - двух и трёхсложные слова.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Развивать у детей фонематический слух, словарный запас, мышление, речь, умение слышать и слушать произносимые слова.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Совершенствовать артикуляционный аппарат.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С помощью хлопка нужно определить количество слогов в слове.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ss-in-boots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3523169095727599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04" r="16165"/>
          <a:stretch>
            <a:fillRect/>
          </a:stretch>
        </p:blipFill>
        <p:spPr>
          <a:xfrm rot="20613338">
            <a:off x="240288" y="2592335"/>
            <a:ext cx="3829296" cy="4035141"/>
          </a:xfrm>
          <a:prstGeom prst="rect">
            <a:avLst/>
          </a:prstGeom>
        </p:spPr>
      </p:pic>
      <p:pic>
        <p:nvPicPr>
          <p:cNvPr id="6" name="Рисунок 5" descr="20150129222315-26254.jpg"/>
          <p:cNvPicPr>
            <a:picLocks noChangeAspect="1"/>
          </p:cNvPicPr>
          <p:nvPr/>
        </p:nvPicPr>
        <p:blipFill>
          <a:blip r:embed="rId4"/>
          <a:srcRect l="24013" r="26375" b="9051"/>
          <a:stretch>
            <a:fillRect/>
          </a:stretch>
        </p:blipFill>
        <p:spPr>
          <a:xfrm>
            <a:off x="3059832" y="620688"/>
            <a:ext cx="158417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kla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797152"/>
            <a:ext cx="1368152" cy="136815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092280" y="6381328"/>
            <a:ext cx="432048" cy="47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96336" y="6381328"/>
            <a:ext cx="432048" cy="47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72400" y="6381328"/>
            <a:ext cx="432048" cy="476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«Кот в сапогах»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48dd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mini_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06" r="23912" b="46021"/>
          <a:stretch>
            <a:fillRect/>
          </a:stretch>
        </p:blipFill>
        <p:spPr>
          <a:xfrm>
            <a:off x="7164288" y="0"/>
            <a:ext cx="1368152" cy="1700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046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«Маша и медведь»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648071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35696" y="188640"/>
            <a:ext cx="5040560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0" r="13776"/>
          <a:stretch>
            <a:fillRect/>
          </a:stretch>
        </p:blipFill>
        <p:spPr>
          <a:xfrm>
            <a:off x="395536" y="4291477"/>
            <a:ext cx="219573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4518705-thum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60648"/>
            <a:ext cx="1838697" cy="1728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oloring-pages-raskraski-tsvety-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988840"/>
            <a:ext cx="208823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62346275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769768"/>
            <a:ext cx="284380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46826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029211"/>
            <a:ext cx="2232248" cy="2828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58722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43" r="14647"/>
          <a:stretch>
            <a:fillRect/>
          </a:stretch>
        </p:blipFill>
        <p:spPr>
          <a:xfrm>
            <a:off x="0" y="404664"/>
            <a:ext cx="233975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3923928" y="260648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197E-6 L -0.15573 0.02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9362E-6 L -0.17709 -0.146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1758E-6 L -0.2342 -0.473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2405E-6 L 0.20677 -0.44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95736" y="188640"/>
            <a:ext cx="4248472" cy="280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347864" y="47667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78820" y="454224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50435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460" r="19885"/>
          <a:stretch>
            <a:fillRect/>
          </a:stretch>
        </p:blipFill>
        <p:spPr>
          <a:xfrm>
            <a:off x="6876256" y="4293096"/>
            <a:ext cx="2088232" cy="2232248"/>
          </a:xfrm>
          <a:prstGeom prst="rect">
            <a:avLst/>
          </a:prstGeom>
        </p:spPr>
      </p:pic>
      <p:pic>
        <p:nvPicPr>
          <p:cNvPr id="7" name="Рисунок 6" descr="100358792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8" t="3561" r="2751" b="2481"/>
          <a:stretch>
            <a:fillRect/>
          </a:stretch>
        </p:blipFill>
        <p:spPr>
          <a:xfrm>
            <a:off x="251520" y="3429000"/>
            <a:ext cx="2304256" cy="2016224"/>
          </a:xfrm>
          <a:prstGeom prst="rect">
            <a:avLst/>
          </a:prstGeom>
        </p:spPr>
      </p:pic>
      <p:pic>
        <p:nvPicPr>
          <p:cNvPr id="8" name="Рисунок 7" descr="z000003301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1340768"/>
            <a:ext cx="2031380" cy="2232248"/>
          </a:xfrm>
          <a:prstGeom prst="rect">
            <a:avLst/>
          </a:prstGeom>
        </p:spPr>
      </p:pic>
      <p:pic>
        <p:nvPicPr>
          <p:cNvPr id="9" name="Рисунок 8" descr="202522_13839315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861048"/>
            <a:ext cx="3058272" cy="2666607"/>
          </a:xfrm>
          <a:prstGeom prst="rect">
            <a:avLst/>
          </a:prstGeom>
        </p:spPr>
      </p:pic>
      <p:pic>
        <p:nvPicPr>
          <p:cNvPr id="10" name="Рисунок 9" descr="4518705-thum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264"/>
            <a:ext cx="1800200" cy="230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509 L -0.17396 -0.068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15541E-6 L -0.28733 -0.456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8395 L -0.06493 -0.382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942E-6 L 0.16545 -0.356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07704" y="260648"/>
            <a:ext cx="5688632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35896" y="47667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99992" y="404664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64088" y="476672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2612506" cy="2863633"/>
          </a:xfrm>
          <a:prstGeom prst="rect">
            <a:avLst/>
          </a:prstGeom>
        </p:spPr>
      </p:pic>
      <p:pic>
        <p:nvPicPr>
          <p:cNvPr id="8" name="Рисунок 7" descr="Правильный выбор сухого корма_Pethap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EFF3"/>
              </a:clrFrom>
              <a:clrTo>
                <a:srgbClr val="F4EFF3">
                  <a:alpha val="0"/>
                </a:srgbClr>
              </a:clrTo>
            </a:clrChange>
          </a:blip>
          <a:srcRect l="5113" t="12219" r="8263" b="9858"/>
          <a:stretch>
            <a:fillRect/>
          </a:stretch>
        </p:blipFill>
        <p:spPr>
          <a:xfrm>
            <a:off x="3995936" y="4553744"/>
            <a:ext cx="4176464" cy="2304256"/>
          </a:xfrm>
          <a:prstGeom prst="rect">
            <a:avLst/>
          </a:prstGeom>
        </p:spPr>
      </p:pic>
      <p:pic>
        <p:nvPicPr>
          <p:cNvPr id="10" name="Рисунок 9" descr="19716de914b10ef670f442fcc03fe7f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1" t="4638" r="3349" b="2586"/>
          <a:stretch>
            <a:fillRect/>
          </a:stretch>
        </p:blipFill>
        <p:spPr>
          <a:xfrm>
            <a:off x="0" y="4653136"/>
            <a:ext cx="3816424" cy="2204864"/>
          </a:xfrm>
          <a:prstGeom prst="rect">
            <a:avLst/>
          </a:prstGeom>
        </p:spPr>
      </p:pic>
      <p:pic>
        <p:nvPicPr>
          <p:cNvPr id="11" name="Рисунок 10" descr="coloring-pages-raskraski-tsvety-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94" r="7141" b="7919"/>
          <a:stretch>
            <a:fillRect/>
          </a:stretch>
        </p:blipFill>
        <p:spPr>
          <a:xfrm>
            <a:off x="6802495" y="2348880"/>
            <a:ext cx="2341505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12581 L -0.01563 -0.478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7355 L 0.24392 -0.464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4126E-6 L 0.16806 -0.15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«Найди место звука в слове»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Развивать умение детей определять гласный звук в слове.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Развивать фонематический слух, внимание, мышление, речь детей, воображение.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Совершенствовать умение детей делить слова на слоги и определять заданный слог в слове.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Посмотрите на гласные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назови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полученное слово.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696" y="1052736"/>
          <a:ext cx="6568683" cy="1432560"/>
        </p:xfrm>
        <a:graphic>
          <a:graphicData uri="http://schemas.openxmlformats.org/drawingml/2006/table">
            <a:tbl>
              <a:tblPr/>
              <a:tblGrid>
                <a:gridCol w="2248203"/>
                <a:gridCol w="2232248"/>
                <a:gridCol w="2088232"/>
              </a:tblGrid>
              <a:tr h="1294227"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8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8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3" y="4365104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3" y="4869160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3212976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3" y="2996952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</a:rPr>
              <a:t>У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4725144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5214" y="4805988"/>
            <a:ext cx="12153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Ю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3" y="3140967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</a:rPr>
              <a:t>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2996952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24523" y="5059988"/>
            <a:ext cx="10855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</a:rPr>
              <a:t>Ы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2924944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Ё</a:t>
            </a:r>
            <a:endParaRPr lang="ru-RU" sz="88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3995936" y="249289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8927E-6 L 0.13785 -0.577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3145 L -0.26388 -0.273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8" grpId="0"/>
      <p:bldP spid="10" grpId="1"/>
      <p:bldP spid="13" grpId="1"/>
      <p:bldP spid="15" grpId="1"/>
      <p:bldP spid="17" grpId="1"/>
      <p:bldP spid="18" grpId="1"/>
      <p:bldP spid="20" grpId="1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8123" y="956603"/>
          <a:ext cx="6457071" cy="1432560"/>
        </p:xfrm>
        <a:graphic>
          <a:graphicData uri="http://schemas.openxmlformats.org/drawingml/2006/table">
            <a:tbl>
              <a:tblPr/>
              <a:tblGrid>
                <a:gridCol w="2152357"/>
                <a:gridCol w="2152357"/>
                <a:gridCol w="2152357"/>
              </a:tblGrid>
              <a:tr h="1153551"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endParaRPr lang="ru-RU" sz="8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8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16348" y="4221088"/>
            <a:ext cx="801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</a:rPr>
              <a:t>У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2996952"/>
            <a:ext cx="1008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Ё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924944"/>
            <a:ext cx="1008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708920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</a:rPr>
              <a:t>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4509120"/>
            <a:ext cx="792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4869160"/>
            <a:ext cx="1008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852936"/>
            <a:ext cx="1008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763686" y="3244334"/>
            <a:ext cx="1008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</a:rPr>
              <a:t>Ы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4869160"/>
            <a:ext cx="936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9" y="4797152"/>
            <a:ext cx="792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Ю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6105E-6 L -0.02361 -0.283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3146 L 0.33889 -0.30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«Найди место звука Ш в слове»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Развивать умение детей определять место заданного звука в слове (начало, середина, конец).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- Развивать у детей фонематический слух, внимание, мышление, память, умение слышать и слушать произносимые слова.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Совершенствовать артикуляционный аппарат детей.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Посмотрите на картинки и определите, где находится звук «Ш»: в начале, в середине или в конце слова.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733</TotalTime>
  <Words>478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Интерактивные дидактические игры по речевому развитию.</vt:lpstr>
      <vt:lpstr>«Деление слов на слоги»</vt:lpstr>
      <vt:lpstr>Презентация PowerPoint</vt:lpstr>
      <vt:lpstr>Презентация PowerPoint</vt:lpstr>
      <vt:lpstr>Презентация PowerPoint</vt:lpstr>
      <vt:lpstr>«Найди место звука в слове»</vt:lpstr>
      <vt:lpstr>Презентация PowerPoint</vt:lpstr>
      <vt:lpstr>Презентация PowerPoint</vt:lpstr>
      <vt:lpstr>«Найди место звука Ш в слове»</vt:lpstr>
      <vt:lpstr>Презентация PowerPoint</vt:lpstr>
      <vt:lpstr>«Что это?  Кто это?»</vt:lpstr>
      <vt:lpstr>Презентация PowerPoint</vt:lpstr>
      <vt:lpstr>   «Составление рассказа по картинке».   </vt:lpstr>
      <vt:lpstr>Презентация PowerPoint</vt:lpstr>
      <vt:lpstr>«В гостях у Шарля Перро»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56</cp:revision>
  <dcterms:created xsi:type="dcterms:W3CDTF">2016-11-18T15:30:07Z</dcterms:created>
  <dcterms:modified xsi:type="dcterms:W3CDTF">2020-05-11T12:01:46Z</dcterms:modified>
</cp:coreProperties>
</file>