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61" r:id="rId3"/>
    <p:sldId id="256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0" r:id="rId25"/>
    <p:sldId id="282" r:id="rId26"/>
    <p:sldId id="283" r:id="rId27"/>
  </p:sldIdLst>
  <p:sldSz cx="9144000" cy="5143500" type="screen16x9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66"/>
    <a:srgbClr val="FFFFFF"/>
    <a:srgbClr val="009900"/>
    <a:srgbClr val="FFFF99"/>
    <a:srgbClr val="003366"/>
    <a:srgbClr val="66FF66"/>
    <a:srgbClr val="404F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2" d="100"/>
          <a:sy n="112" d="100"/>
        </p:scale>
        <p:origin x="-14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4D9E2B-6FDE-4BF8-BCE3-A24EE750133E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A1AD01-EFEB-406F-B9FB-605595F59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F9992B-561C-4AF5-AE2B-B1B94F48C134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FD247-7F03-4A0B-B726-5CD8C24A587B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A29B-86FC-4F5C-8FEA-9CA29A691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7EE2-995A-419D-94C9-EF1BCCF56054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77F7-D619-4D23-A043-84071F444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549D-2B00-493F-B627-5D63A71CC004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E5E4-64CD-44BE-AB8A-01008488A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0D8C-EEC1-440A-9B53-ED8F89B6FEEE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5E34-E59B-45C2-94F1-BF612171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7838-80DC-4629-8DEA-C96DC0C78340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9DDA-E3B0-4035-AB6B-9F10A9945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CD53-4F6D-4F17-91ED-3CF3D9F7998B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59F0-C4DD-4F98-B6EC-4DC3CD7E1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4DF7-CBAE-43DB-8FE6-926BD605E933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E2BF-5CD5-4FE6-A1FB-2D63EF94D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87E30-598C-449C-B398-5843D5E01B76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D98E-DC46-46B2-AFE2-167DF9BE3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nspirepos.com/home/images/bannerbg.jpg"/>
          <p:cNvPicPr>
            <a:picLocks noChangeAspect="1" noChangeArrowheads="1"/>
          </p:cNvPicPr>
          <p:nvPr userDrawn="1"/>
        </p:nvPicPr>
        <p:blipFill>
          <a:blip r:embed="rId2"/>
          <a:srcRect r="25581"/>
          <a:stretch>
            <a:fillRect/>
          </a:stretch>
        </p:blipFill>
        <p:spPr bwMode="auto">
          <a:xfrm>
            <a:off x="0" y="0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3"/>
          <a:srcRect l="29037" r="9409" b="17596"/>
          <a:stretch>
            <a:fillRect/>
          </a:stretch>
        </p:blipFill>
        <p:spPr bwMode="auto">
          <a:xfrm>
            <a:off x="5357813" y="4021138"/>
            <a:ext cx="378618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4"/>
          <a:srcRect l="4762" b="17596"/>
          <a:stretch>
            <a:fillRect/>
          </a:stretch>
        </p:blipFill>
        <p:spPr bwMode="auto">
          <a:xfrm>
            <a:off x="0" y="4021138"/>
            <a:ext cx="58578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 userDrawn="1"/>
        </p:nvSpPr>
        <p:spPr>
          <a:xfrm flipH="1">
            <a:off x="0" y="0"/>
            <a:ext cx="9144000" cy="5143500"/>
          </a:xfrm>
          <a:prstGeom prst="frame">
            <a:avLst>
              <a:gd name="adj1" fmla="val 2341"/>
            </a:avLst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16" descr="http://poliklinika2.lviv.ua/img/butt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1441199">
            <a:off x="2965450" y="4071938"/>
            <a:ext cx="854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https://avatanplus.com/files/resources/mid/57be77e47c194156c004549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20498237">
            <a:off x="311150" y="3092450"/>
            <a:ext cx="700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http://www.firmasec.com/resim/7/ornek-aricilik-ornek-aricilik-logo-ad782898231-bffmrd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20008326" flipH="1">
            <a:off x="1541463" y="4406900"/>
            <a:ext cx="571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734E-FB8E-4F91-8E8B-2760523FD8DD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B084-705F-4E02-811E-F29DEE18F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CED4-D08F-4B2B-9D83-DF0548190177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E924-CDB9-4672-B549-2BF0A6119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8CC0-F170-4BED-A4C6-A3A3128F9D9C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2D320-4C3F-42C0-A257-6324FD04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A0F794-46B7-4290-B79C-F57113F62024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B9BCC94-2BE9-49DE-BCC2-5D89D1CF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0.wav"/><Relationship Id="rId7" Type="http://schemas.openxmlformats.org/officeDocument/2006/relationships/image" Target="../media/image2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12.png"/><Relationship Id="rId10" Type="http://schemas.openxmlformats.org/officeDocument/2006/relationships/image" Target="../media/image28.jpeg"/><Relationship Id="rId4" Type="http://schemas.openxmlformats.org/officeDocument/2006/relationships/slide" Target="slide3.xm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9.wav"/><Relationship Id="rId7" Type="http://schemas.openxmlformats.org/officeDocument/2006/relationships/image" Target="../media/image3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2.png"/><Relationship Id="rId10" Type="http://schemas.openxmlformats.org/officeDocument/2006/relationships/image" Target="../media/image34.gif"/><Relationship Id="rId4" Type="http://schemas.openxmlformats.org/officeDocument/2006/relationships/slide" Target="slide3.xm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1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44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4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image" Target="../media/image46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image" Target="../media/image47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nplus.com/files/resources/mid/57be77e47c194156c004549c.png" TargetMode="External"/><Relationship Id="rId13" Type="http://schemas.openxmlformats.org/officeDocument/2006/relationships/hyperlink" Target="http://nagadali.ru/wp-content/uploads/2015/12/tigr-lyubit-rukovodit.jpg" TargetMode="External"/><Relationship Id="rId3" Type="http://schemas.openxmlformats.org/officeDocument/2006/relationships/hyperlink" Target="http://school56.ucoz.net/newsss/500b3bf9c2631ebb03494e18692993f116.png" TargetMode="External"/><Relationship Id="rId7" Type="http://schemas.openxmlformats.org/officeDocument/2006/relationships/hyperlink" Target="http://ldveselka.at.ua/sait/94514627.png" TargetMode="External"/><Relationship Id="rId12" Type="http://schemas.openxmlformats.org/officeDocument/2006/relationships/hyperlink" Target="http://topkin.ru/wp-content/uploads/2016/12/01e%60-800x511.jpg" TargetMode="External"/><Relationship Id="rId2" Type="http://schemas.openxmlformats.org/officeDocument/2006/relationships/hyperlink" Target="https://www.primeschool.ru/wp-content/uploads/2016/03/ekologiya-sos3.png" TargetMode="External"/><Relationship Id="rId16" Type="http://schemas.openxmlformats.org/officeDocument/2006/relationships/hyperlink" Target="http://www.udec.ru/big-images/2706-3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spirepos.com/home/images/bannerbg.jpg" TargetMode="External"/><Relationship Id="rId11" Type="http://schemas.openxmlformats.org/officeDocument/2006/relationships/hyperlink" Target="http://www.firmasec.com/resim/7/ornek-aricilik-ornek-aricilik-logo-ad782898231-bffmrd.png" TargetMode="External"/><Relationship Id="rId5" Type="http://schemas.openxmlformats.org/officeDocument/2006/relationships/hyperlink" Target="http://img-fotki.yandex.ru/get/9059/37366204.57e/0_124eb7_c6e50cf0_L.png" TargetMode="External"/><Relationship Id="rId15" Type="http://schemas.openxmlformats.org/officeDocument/2006/relationships/hyperlink" Target="http://nashzeleniymir.ru/wp-content/uploads/2016/01/%D0%A4%D0%BE%D1%82%D0%BE-%D0%BB%D1%8F%D0%B3%D1%83%D1%88%D0%BA%D0%B0.jpg" TargetMode="External"/><Relationship Id="rId10" Type="http://schemas.openxmlformats.org/officeDocument/2006/relationships/hyperlink" Target="http://pngimg.com/uploads/butterfly/butterfly_PNG1001.png" TargetMode="External"/><Relationship Id="rId4" Type="http://schemas.openxmlformats.org/officeDocument/2006/relationships/hyperlink" Target="http://ecoportal.su/images/news/56362.jpg" TargetMode="External"/><Relationship Id="rId9" Type="http://schemas.openxmlformats.org/officeDocument/2006/relationships/hyperlink" Target="http://poliklinika2.lviv.ua/img/butt.jpg" TargetMode="External"/><Relationship Id="rId14" Type="http://schemas.openxmlformats.org/officeDocument/2006/relationships/hyperlink" Target="http://russkieslogi.ru/wp-content/uploads/2016/09/salamandra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llforchildren.ru/birds/img/bird25.jpg" TargetMode="External"/><Relationship Id="rId13" Type="http://schemas.openxmlformats.org/officeDocument/2006/relationships/hyperlink" Target="http://ekd.me/wp-content/uploads/2016/09/giant-panda-shutterstock_86500690.jpg" TargetMode="External"/><Relationship Id="rId3" Type="http://schemas.openxmlformats.org/officeDocument/2006/relationships/hyperlink" Target="http://worldbirds.ru/images/stories/sova.jpg" TargetMode="External"/><Relationship Id="rId7" Type="http://schemas.openxmlformats.org/officeDocument/2006/relationships/hyperlink" Target="http://blog.vetatlas.ru/wp-content/uploads/korovka.jpg" TargetMode="External"/><Relationship Id="rId12" Type="http://schemas.openxmlformats.org/officeDocument/2006/relationships/hyperlink" Target="https://i0.wp.com/bezformata.ru/content/Images/000/013/501/image13501590.gif" TargetMode="External"/><Relationship Id="rId2" Type="http://schemas.openxmlformats.org/officeDocument/2006/relationships/hyperlink" Target="http://kirov-portal.ru/upload/iblock/99b/99b6055887235818ab6c4538dae3418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sekomyh.ru/wp-content/uploads/2016/01/TSolikalicheskii-muraveynik.jpg" TargetMode="External"/><Relationship Id="rId11" Type="http://schemas.openxmlformats.org/officeDocument/2006/relationships/hyperlink" Target="http://nature.sfu-kras.ru/files/nature/%D0%B4%D1%8F%D1%82%D0%B5%D0%BB.jpg" TargetMode="External"/><Relationship Id="rId5" Type="http://schemas.openxmlformats.org/officeDocument/2006/relationships/hyperlink" Target="https://s-media-cache-ak0.pinimg.com/564x/aa/32/3e/aa323e90cfbf7b3adc728f1ff59e9a11.jpg" TargetMode="External"/><Relationship Id="rId15" Type="http://schemas.openxmlformats.org/officeDocument/2006/relationships/hyperlink" Target="http://nashzeleniymir.ru/wp-content/uploads/2016/07/%D0%95%D0%B6-%D1%84%D0%BE%D1%82%D0%BE.jpg" TargetMode="External"/><Relationship Id="rId10" Type="http://schemas.openxmlformats.org/officeDocument/2006/relationships/hyperlink" Target="http://nashzeleniymir.ru/wp-content/uploads/2016/07/%D0%92%D0%BE%D1%80%D0%BE%D0%BD%D0%B0-%D1%84%D0%BE%D1%82%D0%BE-1024x750.jpg" TargetMode="External"/><Relationship Id="rId4" Type="http://schemas.openxmlformats.org/officeDocument/2006/relationships/hyperlink" Target="http://womanadvice.ru/sites/default/files/27/2016-08-28_2320/letuchaya_mysh_primety.jpg" TargetMode="External"/><Relationship Id="rId9" Type="http://schemas.openxmlformats.org/officeDocument/2006/relationships/hyperlink" Target="http://irkipedia.ru/sites/default/files/196grach.jpg" TargetMode="External"/><Relationship Id="rId14" Type="http://schemas.openxmlformats.org/officeDocument/2006/relationships/hyperlink" Target="http://copypast.ru/uploads/posts/thumbs/1264355811_belka5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naida.ru/sem5/75.jpg" TargetMode="External"/><Relationship Id="rId13" Type="http://schemas.openxmlformats.org/officeDocument/2006/relationships/hyperlink" Target="http://zorsokol.ru/wp-content/uploads/2016/09/aptechnaya-romashka-1.jpg" TargetMode="External"/><Relationship Id="rId3" Type="http://schemas.openxmlformats.org/officeDocument/2006/relationships/hyperlink" Target="http://ecologyproblems.ru/images/cat4/32.jpg" TargetMode="External"/><Relationship Id="rId7" Type="http://schemas.openxmlformats.org/officeDocument/2006/relationships/hyperlink" Target="https://zoomet.ru/images/stories/mal/foto215.jpg" TargetMode="External"/><Relationship Id="rId12" Type="http://schemas.openxmlformats.org/officeDocument/2006/relationships/hyperlink" Target="https://1.bp.blogspot.com/-OzW3AdbU6-k/V3oMHP4AagI/AAAAAAAAGyo/LRXm5zuVcCIWcCNceY7tGOT3uvgQGV2uACLcB/s1600/55cca3d11f12f.png" TargetMode="External"/><Relationship Id="rId2" Type="http://schemas.openxmlformats.org/officeDocument/2006/relationships/hyperlink" Target="http://wildfrontier.ru/wp-content/uploads/2016/03/Babochka-krapivnitsa2.jpg" TargetMode="External"/><Relationship Id="rId16" Type="http://schemas.openxmlformats.org/officeDocument/2006/relationships/hyperlink" Target="https://lh4.ggpht.com/3_cDSWL-wr6WvAQD0RkgA3AB7ymCP1CU4c_riwvf_T184YC6fo3EQtaOWDEIm-sfFTU=w3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osti.ru/patterns/00/07/10/bb3a552beb/picture.jpg" TargetMode="External"/><Relationship Id="rId11" Type="http://schemas.openxmlformats.org/officeDocument/2006/relationships/hyperlink" Target="https://www.stihi.ru/2012/01/04/1065" TargetMode="External"/><Relationship Id="rId5" Type="http://schemas.openxmlformats.org/officeDocument/2006/relationships/hyperlink" Target="http://www.danaida.ru/obsh/22.jpg" TargetMode="External"/><Relationship Id="rId15" Type="http://schemas.openxmlformats.org/officeDocument/2006/relationships/hyperlink" Target="http://cs5.pikabu.ru/images/big_size_comm/2015-11_5/1448085450166954310.png" TargetMode="External"/><Relationship Id="rId10" Type="http://schemas.openxmlformats.org/officeDocument/2006/relationships/hyperlink" Target="http://wjday.ru/pravila-povedeniya-rebenka-v-lesu.html" TargetMode="External"/><Relationship Id="rId4" Type="http://schemas.openxmlformats.org/officeDocument/2006/relationships/hyperlink" Target="http://wildfrontier.ru/wp-content/uploads/2016/03/Babochka-krapivnitsa9.jpg" TargetMode="External"/><Relationship Id="rId9" Type="http://schemas.openxmlformats.org/officeDocument/2006/relationships/hyperlink" Target="http://nyurochka.ru/wp-content/uploads/2012/05/babochka-pestryanka.png" TargetMode="External"/><Relationship Id="rId14" Type="http://schemas.openxmlformats.org/officeDocument/2006/relationships/hyperlink" Target="http://st.depositphotos.com/1801791/4850/i/950/depositphotos_48502721-stock-photo-mustard-blooming-plant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18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11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1.xml"/><Relationship Id="rId10" Type="http://schemas.openxmlformats.org/officeDocument/2006/relationships/slide" Target="slide10.xml"/><Relationship Id="rId19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8.xml"/><Relationship Id="rId14" Type="http://schemas.openxmlformats.org/officeDocument/2006/relationships/slide" Target="slide12.xml"/><Relationship Id="rId22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0.wav"/><Relationship Id="rId7" Type="http://schemas.openxmlformats.org/officeDocument/2006/relationships/image" Target="../media/image1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0.wav"/><Relationship Id="rId7" Type="http://schemas.openxmlformats.org/officeDocument/2006/relationships/image" Target="../media/image2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8"/>
            <a:ext cx="585791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Экологический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калейдоскоп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428625"/>
            <a:ext cx="5930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Интерактивная игра</a:t>
            </a:r>
          </a:p>
        </p:txBody>
      </p:sp>
      <p:pic>
        <p:nvPicPr>
          <p:cNvPr id="3077" name="Picture 9" descr="http://img-fotki.yandex.ru/get/9059/37366204.57e/0_124eb7_c6e50cf0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142" y="142858"/>
            <a:ext cx="31837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341" name="Picture 25" descr="http://pngimg.com/uploads/butterfly/butterfly_PNG1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7259638" y="1354138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142875" y="4572000"/>
            <a:ext cx="357188" cy="428625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8429625" y="4286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24581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Надя собрала на лугу букет красивых цветов. Кто пострадал из-за этого?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71500" y="1714500"/>
            <a:ext cx="1857375" cy="2428875"/>
            <a:chOff x="428596" y="1428742"/>
            <a:chExt cx="1928826" cy="27146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8596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6" name="Picture 8" descr="http://copypast.ru/uploads/posts/thumbs/1264355811_belka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34" y="1500180"/>
              <a:ext cx="1785950" cy="13394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10" descr="http://nashzeleniymir.ru/wp-content/uploads/2016/07/%D0%95%D0%B6-%D1%84%D0%BE%D1%82%D0%BE.jpg"/>
            <p:cNvPicPr>
              <a:picLocks noChangeAspect="1" noChangeArrowheads="1"/>
            </p:cNvPicPr>
            <p:nvPr/>
          </p:nvPicPr>
          <p:blipFill>
            <a:blip r:embed="rId7"/>
            <a:srcRect l="9782" r="8694"/>
            <a:stretch>
              <a:fillRect/>
            </a:stretch>
          </p:blipFill>
          <p:spPr bwMode="auto">
            <a:xfrm>
              <a:off x="500034" y="2928940"/>
              <a:ext cx="1785950" cy="109537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571875" y="1714500"/>
            <a:ext cx="1928813" cy="2428875"/>
            <a:chOff x="3428992" y="1428742"/>
            <a:chExt cx="1928826" cy="27146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8992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3" name="Picture 18" descr="http://www.danaida.ru/sem5/7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0430" y="1500180"/>
              <a:ext cx="1785950" cy="133499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0" descr="http://nyurochka.ru/wp-content/uploads/2012/05/babochka-pestryanka.png"/>
            <p:cNvPicPr>
              <a:picLocks noChangeAspect="1" noChangeArrowheads="1"/>
            </p:cNvPicPr>
            <p:nvPr/>
          </p:nvPicPr>
          <p:blipFill>
            <a:blip r:embed="rId9"/>
            <a:srcRect l="11778"/>
            <a:stretch>
              <a:fillRect/>
            </a:stretch>
          </p:blipFill>
          <p:spPr bwMode="auto">
            <a:xfrm>
              <a:off x="3500430" y="2928940"/>
              <a:ext cx="1785950" cy="114300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6357938" y="1714500"/>
            <a:ext cx="1928812" cy="2428875"/>
            <a:chOff x="6000760" y="1428742"/>
            <a:chExt cx="1928826" cy="271464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0" name="Picture 12" descr="http://crosti.ru/patterns/00/07/10/bb3a552beb/picture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29388" y="1500180"/>
              <a:ext cx="1071570" cy="161095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6" descr="https://zoomet.ru/images/stories/mal/foto215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72198" y="3143254"/>
              <a:ext cx="1795424" cy="8953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5605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42858"/>
            <a:ext cx="807249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Какое животное стало эмблемой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Всемирного фонда охраны природы 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1142990"/>
            <a:ext cx="2643206" cy="142876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лягушка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7818" y="1142990"/>
            <a:ext cx="2643206" cy="142876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саламандра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3071816"/>
            <a:ext cx="2571768" cy="142876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тигр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8" y="3071816"/>
            <a:ext cx="2643206" cy="142876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панда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1071552"/>
            <a:ext cx="3786214" cy="3429024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26629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- куча хвоинок и мелких веточек,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а внутри – настоящий многоэтажный дом с улицами и перекрёстками.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яркой окраской этот жучок словно предупреждает: </a:t>
            </a:r>
            <a:r>
              <a:rPr lang="ru-RU" sz="2800" b="1" dirty="0">
                <a:solidFill>
                  <a:schemeClr val="bg1"/>
                </a:solidFill>
              </a:rPr>
              <a:t>«Не тронь меня,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я не съедобный».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И не трогают его звери и птицы.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  <p:pic>
        <p:nvPicPr>
          <p:cNvPr id="27663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28677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Красивый, яркий. А есть его нельзя! Но и не уничтожай: он лесу нужен. Для некоторых животных он – лекарство, а для многих насекомых, вредящих лесу и человеку, - смертельный яд.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9701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Кто трижды родится, прежде чем стать взрослым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30725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4"/>
          <p:cNvSpPr txBox="1">
            <a:spLocks noChangeArrowheads="1"/>
          </p:cNvSpPr>
          <p:nvPr/>
        </p:nvSpPr>
        <p:spPr bwMode="auto">
          <a:xfrm>
            <a:off x="857250" y="642938"/>
            <a:ext cx="414337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Тонкий стебель у дорожки.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конце его серёжки.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земле лежат листки -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Маленькие лопушки.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Нам он - как хороший друг,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Лечит ранки ног и рук.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0" y="3643313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</a:rPr>
              <a:t>подорожник </a:t>
            </a:r>
          </a:p>
        </p:txBody>
      </p:sp>
      <p:pic>
        <p:nvPicPr>
          <p:cNvPr id="18442" name="Picture 10" descr="https://1.bp.blogspot.com/-OzW3AdbU6-k/V3oMHP4AagI/AAAAAAAAGyo/LRXm5zuVcCIWcCNceY7tGOT3uvgQGV2uACLcB/s1600/55cca3d11f12f.png"/>
          <p:cNvPicPr>
            <a:picLocks noChangeAspect="1" noChangeArrowheads="1"/>
          </p:cNvPicPr>
          <p:nvPr/>
        </p:nvPicPr>
        <p:blipFill>
          <a:blip r:embed="rId5"/>
          <a:srcRect l="5006" t="6522" b="6522"/>
          <a:stretch>
            <a:fillRect/>
          </a:stretch>
        </p:blipFill>
        <p:spPr bwMode="auto">
          <a:xfrm>
            <a:off x="4857750" y="928688"/>
            <a:ext cx="3327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31749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928688" y="928688"/>
            <a:ext cx="4643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дитя вдруг простудилось,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Горло сильно воспалилось,</a:t>
            </a:r>
            <a:r>
              <a:rPr lang="en-US" sz="2400">
                <a:solidFill>
                  <a:srgbClr val="002060"/>
                </a:solidFill>
              </a:rPr>
              <a:t> </a:t>
            </a:r>
            <a:r>
              <a:rPr lang="ru-RU" sz="2400">
                <a:solidFill>
                  <a:srgbClr val="002060"/>
                </a:solidFill>
              </a:rPr>
              <a:t/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Мама даст ребёнку в чашке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Чай из цветиков…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7625" y="33575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ромашки </a:t>
            </a:r>
          </a:p>
        </p:txBody>
      </p:sp>
      <p:pic>
        <p:nvPicPr>
          <p:cNvPr id="19464" name="Picture 8" descr="http://zorsokol.ru/wp-content/uploads/2016/09/aptechnaya-romashka-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786438" y="571500"/>
            <a:ext cx="2714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178593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32773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928688" y="928688"/>
            <a:ext cx="464343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в ночи опять не спится,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Не сомкнуть никак ресницы,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Простынь в ёрзаньи измята –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Выпей чай из листьев ...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25" y="34290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мяты</a:t>
            </a:r>
          </a:p>
        </p:txBody>
      </p:sp>
      <p:pic>
        <p:nvPicPr>
          <p:cNvPr id="20488" name="Picture 8" descr="http://cs5.pikabu.ru/images/big_size_comm/2015-11_5/14480854501669543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857250"/>
            <a:ext cx="3444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33797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4"/>
          <p:cNvSpPr txBox="1">
            <a:spLocks noChangeArrowheads="1"/>
          </p:cNvSpPr>
          <p:nvPr/>
        </p:nvSpPr>
        <p:spPr bwMode="auto">
          <a:xfrm>
            <a:off x="857250" y="357188"/>
            <a:ext cx="4429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Жёлтый цветик в поле рос,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него зимою спрос: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Семена целебно-жгучи,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Греют, будто летний лучик.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Так с простудою сразиться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Помогает нам…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6188" y="350043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горчица</a:t>
            </a:r>
          </a:p>
        </p:txBody>
      </p:sp>
      <p:pic>
        <p:nvPicPr>
          <p:cNvPr id="21512" name="Picture 8" descr="http://st.depositphotos.com/1801791/4850/i/950/depositphotos_48502721-stock-photo-mustard-blooming-plan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143000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684" y="387335"/>
            <a:ext cx="8001056" cy="3631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игре участвуют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2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команды. На игровом поле дано 5 категорий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4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вопроса разной стоимости.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Каждая команда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 очереди выбирает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категорию и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вопрос. Команда, набравшая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наибольшее количество баллов, будет победителем. 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Вернуться на игровое поле можно при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помощи кнопки  </a:t>
            </a:r>
            <a:endParaRPr lang="ru-RU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 возврате сыгравший номер вопроса исчезает.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Завершить игру можно при помощи кнопки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множение 3">
            <a:hlinkClick r:id="" action="ppaction://noaction" highlightClick="1"/>
          </p:cNvPr>
          <p:cNvSpPr/>
          <p:nvPr/>
        </p:nvSpPr>
        <p:spPr>
          <a:xfrm>
            <a:off x="6300799" y="3554420"/>
            <a:ext cx="571505" cy="428628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33186">
            <a:off x="7848600" y="2786063"/>
            <a:ext cx="581025" cy="42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0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34821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14282" y="3262318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Пока не привыкнут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2309811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 один час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357304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 один день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86262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Нельзя брать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14296"/>
            <a:ext cx="800105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какое время можно брать детёнышей животных домой?</a:t>
            </a:r>
          </a:p>
        </p:txBody>
      </p:sp>
      <p:pic>
        <p:nvPicPr>
          <p:cNvPr id="22548" name="Picture 21" descr="http://wjday.ru/wp-content/uploads/2016/11/ne-zabirajte-iz-lesa-zhivotny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0" y="1357313"/>
            <a:ext cx="4214813" cy="3051175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4000500" y="1357313"/>
            <a:ext cx="4214813" cy="3051175"/>
            <a:chOff x="4000496" y="1357304"/>
            <a:chExt cx="4214813" cy="3051175"/>
          </a:xfrm>
        </p:grpSpPr>
        <p:pic>
          <p:nvPicPr>
            <p:cNvPr id="21" name="Picture 21" descr="http://wjday.ru/wp-content/uploads/2016/11/ne-zabirajte-iz-lesa-zhivotnyx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00496" y="1357304"/>
              <a:ext cx="4214813" cy="3051175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4679153" y="1678772"/>
              <a:ext cx="2571750" cy="22145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4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35845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Оставлять мусор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Гулять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Собирать грибы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Наблюдать за птицами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14296"/>
            <a:ext cx="8001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Чего ты не должен делать в лесу?</a:t>
            </a:r>
          </a:p>
        </p:txBody>
      </p:sp>
      <p:pic>
        <p:nvPicPr>
          <p:cNvPr id="23574" name="Picture 22" descr="http://useland.ru/upload/medialibrary/e9c/%D0%BF%D1%80%D0%B0%D0%B2%D0%B8%D0%BB%D0%B0%20%D0%BF%D0%BE%D0%B2%D0%B5%D0%B4%D0%B5%D0%BD%D0%B8%D1%8F%20%D0%BD%D0%B0%20%D0%BF%D1%80%D0%B8%D1%80%D0%BE%D0%B4%D0%B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1142990"/>
            <a:ext cx="411302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8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36869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Высаживать деревья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Не мусорить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Лечить дома раненых животных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Ловить браконьеров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ты можешь помочь в охране природы?</a:t>
            </a:r>
          </a:p>
        </p:txBody>
      </p:sp>
      <p:pic>
        <p:nvPicPr>
          <p:cNvPr id="24597" name="Picture 21" descr="http://vikafedotova38.ucoz.ru/_ld/0/42644310.jpg"/>
          <p:cNvPicPr>
            <a:picLocks noChangeAspect="1" noChangeArrowheads="1"/>
          </p:cNvPicPr>
          <p:nvPr/>
        </p:nvPicPr>
        <p:blipFill>
          <a:blip r:embed="rId7"/>
          <a:srcRect r="2934" b="3433"/>
          <a:stretch>
            <a:fillRect/>
          </a:stretch>
        </p:blipFill>
        <p:spPr bwMode="auto">
          <a:xfrm>
            <a:off x="5643570" y="1071552"/>
            <a:ext cx="2500330" cy="330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2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37893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928940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Полиэтиленовые пакеты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928808"/>
            <a:ext cx="3786214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Металлические банки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928676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Стеклянные бутылки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929072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Пищевые отходы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Какой мусор нельзя закапывать в лесу?</a:t>
            </a:r>
          </a:p>
        </p:txBody>
      </p:sp>
      <p:grpSp>
        <p:nvGrpSpPr>
          <p:cNvPr id="37907" name="Группа 20"/>
          <p:cNvGrpSpPr>
            <a:grpSpLocks/>
          </p:cNvGrpSpPr>
          <p:nvPr/>
        </p:nvGrpSpPr>
        <p:grpSpPr bwMode="auto">
          <a:xfrm>
            <a:off x="4429125" y="1285875"/>
            <a:ext cx="4286250" cy="2808288"/>
            <a:chOff x="4429124" y="1357304"/>
            <a:chExt cx="4286250" cy="2808288"/>
          </a:xfrm>
        </p:grpSpPr>
        <p:pic>
          <p:nvPicPr>
            <p:cNvPr id="11" name="Picture 21" descr="http://wjday.ru/wp-content/uploads/2016/11/ne-ostavlyajte-musor-v-lesu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9124" y="1357304"/>
              <a:ext cx="4286250" cy="2808288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5286374" y="1643054"/>
              <a:ext cx="2428875" cy="2143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42875"/>
            <a:ext cx="328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Источники:</a:t>
            </a:r>
          </a:p>
        </p:txBody>
      </p:sp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142875" y="835025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Экология </a:t>
            </a:r>
            <a:r>
              <a:rPr lang="en-US" sz="1200">
                <a:hlinkClick r:id="rId2"/>
              </a:rPr>
              <a:t>https://www.primeschool.ru/wp-content/uploads/2016/03/ekologiya-sos3.png</a:t>
            </a:r>
            <a:r>
              <a:rPr lang="ru-RU" sz="1200"/>
              <a:t> </a:t>
            </a:r>
          </a:p>
        </p:txBody>
      </p:sp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142875" y="1100138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Красная книга </a:t>
            </a:r>
            <a:r>
              <a:rPr lang="en-US" sz="1200">
                <a:hlinkClick r:id="rId3"/>
              </a:rPr>
              <a:t>http://school56.ucoz.net/newsss/500b3bf9c2631ebb03494e18692993f116.png</a:t>
            </a:r>
            <a:r>
              <a:rPr lang="ru-RU" sz="1200"/>
              <a:t>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142875" y="1549400"/>
            <a:ext cx="7358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Зелёный дом </a:t>
            </a:r>
            <a:r>
              <a:rPr lang="en-US" sz="1200">
                <a:hlinkClick r:id="rId4"/>
              </a:rPr>
              <a:t>http://ecoportal.su/images/news/56362.jpg</a:t>
            </a:r>
            <a:r>
              <a:rPr lang="ru-RU" sz="1200"/>
              <a:t> </a:t>
            </a:r>
          </a:p>
        </p:txBody>
      </p:sp>
      <p:sp>
        <p:nvSpPr>
          <p:cNvPr id="38917" name="Прямоугольник 1"/>
          <p:cNvSpPr>
            <a:spLocks noChangeArrowheads="1"/>
          </p:cNvSpPr>
          <p:nvPr/>
        </p:nvSpPr>
        <p:spPr bwMode="auto">
          <a:xfrm>
            <a:off x="142875" y="1357313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Глобус </a:t>
            </a:r>
            <a:r>
              <a:rPr lang="ru-RU" sz="1200">
                <a:hlinkClick r:id="rId5"/>
              </a:rPr>
              <a:t> </a:t>
            </a:r>
            <a:r>
              <a:rPr lang="en-US" sz="1200">
                <a:hlinkClick r:id="rId5"/>
              </a:rPr>
              <a:t>http://img-fotki.yandex.ru/get/9059/37366204.57e/0_124eb7_c6e50cf0_L.png</a:t>
            </a:r>
            <a:endParaRPr lang="ru-RU"/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142875" y="1814513"/>
            <a:ext cx="6500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Небо фон  </a:t>
            </a:r>
            <a:r>
              <a:rPr lang="en-US" sz="1200">
                <a:hlinkClick r:id="rId6"/>
              </a:rPr>
              <a:t>http://inspirepos.com/home/images/bannerbg.jpg</a:t>
            </a:r>
            <a:endParaRPr lang="ru-RU" sz="1200"/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142875" y="2608263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Луг </a:t>
            </a:r>
            <a:r>
              <a:rPr lang="en-US" sz="1200">
                <a:hlinkClick r:id="rId7"/>
              </a:rPr>
              <a:t>http://ldveselka.at.ua/sait/94514627.png</a:t>
            </a:r>
            <a:r>
              <a:rPr lang="ru-RU" sz="1200"/>
              <a:t> </a:t>
            </a:r>
          </a:p>
        </p:txBody>
      </p:sp>
      <p:sp>
        <p:nvSpPr>
          <p:cNvPr id="38920" name="TextBox 11"/>
          <p:cNvSpPr txBox="1">
            <a:spLocks noChangeArrowheads="1"/>
          </p:cNvSpPr>
          <p:nvPr/>
        </p:nvSpPr>
        <p:spPr bwMode="auto">
          <a:xfrm>
            <a:off x="142875" y="2871788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8"/>
              </a:rPr>
              <a:t>https://avatanplus.com/files/resources/mid/57be77e47c194156c004549c.png</a:t>
            </a:r>
            <a:r>
              <a:rPr lang="ru-RU" sz="1200"/>
              <a:t> </a:t>
            </a: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142875" y="3136900"/>
            <a:ext cx="671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9"/>
              </a:rPr>
              <a:t>http://poliklinika2.lviv.ua/img/butt.jpg</a:t>
            </a:r>
            <a:r>
              <a:rPr lang="ru-RU" sz="1200"/>
              <a:t> </a:t>
            </a:r>
          </a:p>
        </p:txBody>
      </p:sp>
      <p:sp>
        <p:nvSpPr>
          <p:cNvPr id="38922" name="TextBox 13"/>
          <p:cNvSpPr txBox="1">
            <a:spLocks noChangeArrowheads="1"/>
          </p:cNvSpPr>
          <p:nvPr/>
        </p:nvSpPr>
        <p:spPr bwMode="auto">
          <a:xfrm>
            <a:off x="142875" y="3400425"/>
            <a:ext cx="8501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10"/>
              </a:rPr>
              <a:t>http://pngimg.com/uploads/butterfly/butterfly_PNG1001.png</a:t>
            </a:r>
            <a:r>
              <a:rPr lang="ru-RU" sz="1200"/>
              <a:t> </a:t>
            </a:r>
          </a:p>
        </p:txBody>
      </p:sp>
      <p:sp>
        <p:nvSpPr>
          <p:cNvPr id="38923" name="TextBox 12"/>
          <p:cNvSpPr txBox="1">
            <a:spLocks noChangeArrowheads="1"/>
          </p:cNvSpPr>
          <p:nvPr/>
        </p:nvSpPr>
        <p:spPr bwMode="auto">
          <a:xfrm>
            <a:off x="142875" y="2343150"/>
            <a:ext cx="821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Пчела </a:t>
            </a:r>
            <a:r>
              <a:rPr lang="en-US" sz="1200">
                <a:hlinkClick r:id="rId11"/>
              </a:rPr>
              <a:t>http://www.firmasec.com/resim/7/ornek-aricilik-ornek-aricilik-logo-ad782898231-bffmrd.pn</a:t>
            </a:r>
            <a:endParaRPr lang="ru-RU"/>
          </a:p>
        </p:txBody>
      </p:sp>
      <p:sp>
        <p:nvSpPr>
          <p:cNvPr id="38924" name="TextBox 16"/>
          <p:cNvSpPr txBox="1">
            <a:spLocks noChangeArrowheads="1"/>
          </p:cNvSpPr>
          <p:nvPr/>
        </p:nvSpPr>
        <p:spPr bwMode="auto">
          <a:xfrm>
            <a:off x="142875" y="2078038"/>
            <a:ext cx="6215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Экологи </a:t>
            </a:r>
            <a:r>
              <a:rPr lang="en-US" sz="1200">
                <a:hlinkClick r:id="rId12"/>
              </a:rPr>
              <a:t>http://topkin.ru/wp-content/uploads/2016/12/01e%60-800x511.jpg</a:t>
            </a:r>
            <a:r>
              <a:rPr lang="ru-RU" sz="1200"/>
              <a:t> </a:t>
            </a:r>
          </a:p>
        </p:txBody>
      </p:sp>
      <p:sp>
        <p:nvSpPr>
          <p:cNvPr id="38925" name="TextBox 14"/>
          <p:cNvSpPr txBox="1">
            <a:spLocks noChangeArrowheads="1"/>
          </p:cNvSpPr>
          <p:nvPr/>
        </p:nvSpPr>
        <p:spPr bwMode="auto">
          <a:xfrm>
            <a:off x="142875" y="4114800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Тигр </a:t>
            </a:r>
            <a:r>
              <a:rPr lang="en-US" sz="1200">
                <a:hlinkClick r:id="rId13"/>
              </a:rPr>
              <a:t>http://nagadali.ru/wp-content/uploads/2015/12/tigr-lyubit-rukovodit.jpg</a:t>
            </a:r>
            <a:r>
              <a:rPr lang="ru-RU" sz="1200"/>
              <a:t> </a:t>
            </a:r>
          </a:p>
        </p:txBody>
      </p:sp>
      <p:sp>
        <p:nvSpPr>
          <p:cNvPr id="38926" name="TextBox 15"/>
          <p:cNvSpPr txBox="1">
            <a:spLocks noChangeArrowheads="1"/>
          </p:cNvSpPr>
          <p:nvPr/>
        </p:nvSpPr>
        <p:spPr bwMode="auto">
          <a:xfrm>
            <a:off x="142875" y="437991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Саламандра </a:t>
            </a:r>
            <a:r>
              <a:rPr lang="en-US" sz="1200">
                <a:hlinkClick r:id="rId14"/>
              </a:rPr>
              <a:t>http://russkieslogi.ru/wp-content/uploads/2016/09/salamandra.jpg</a:t>
            </a:r>
            <a:r>
              <a:rPr lang="ru-RU" sz="1200"/>
              <a:t>  </a:t>
            </a:r>
          </a:p>
        </p:txBody>
      </p:sp>
      <p:sp>
        <p:nvSpPr>
          <p:cNvPr id="38927" name="TextBox 13"/>
          <p:cNvSpPr txBox="1">
            <a:spLocks noChangeArrowheads="1"/>
          </p:cNvSpPr>
          <p:nvPr/>
        </p:nvSpPr>
        <p:spPr bwMode="auto">
          <a:xfrm>
            <a:off x="142875" y="3665538"/>
            <a:ext cx="842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Лягушка </a:t>
            </a:r>
            <a:r>
              <a:rPr lang="en-US" sz="1200">
                <a:hlinkClick r:id="rId15"/>
              </a:rPr>
              <a:t>http://nashzeleniymir.ru/wp-content/uploads/2016/01/%D0%A4%D0%BE%D1%82%D0%BE-%D0%BB%D1%8F%D0%B3%D1%83%D1%88%D0%BA%D0%B0.jpg</a:t>
            </a:r>
            <a:r>
              <a:rPr lang="ru-RU" sz="1200"/>
              <a:t> </a:t>
            </a:r>
          </a:p>
        </p:txBody>
      </p:sp>
      <p:sp>
        <p:nvSpPr>
          <p:cNvPr id="38928" name="TextBox 6"/>
          <p:cNvSpPr txBox="1">
            <a:spLocks noChangeArrowheads="1"/>
          </p:cNvSpPr>
          <p:nvPr/>
        </p:nvSpPr>
        <p:spPr bwMode="auto">
          <a:xfrm>
            <a:off x="142875" y="4643438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Мухомор </a:t>
            </a:r>
            <a:r>
              <a:rPr lang="en-US" sz="1200">
                <a:hlinkClick r:id="rId16"/>
              </a:rPr>
              <a:t>http://www.udec.ru/big-images/2706-32.jpg</a:t>
            </a:r>
            <a:r>
              <a:rPr lang="ru-RU" sz="1200"/>
              <a:t> </a:t>
            </a:r>
          </a:p>
        </p:txBody>
      </p:sp>
      <p:sp>
        <p:nvSpPr>
          <p:cNvPr id="38929" name="TextBox 17"/>
          <p:cNvSpPr txBox="1">
            <a:spLocks noChangeArrowheads="1"/>
          </p:cNvSpPr>
          <p:nvPr/>
        </p:nvSpPr>
        <p:spPr bwMode="auto">
          <a:xfrm>
            <a:off x="142875" y="571500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И.Ф. Яценко Контрольно-измерительные материалы. Окружающий мир, 1 класс, «Вако», 2011</a:t>
            </a: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01063" y="4643438"/>
            <a:ext cx="428625" cy="28575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8"/>
          <p:cNvSpPr txBox="1">
            <a:spLocks noChangeArrowheads="1"/>
          </p:cNvSpPr>
          <p:nvPr/>
        </p:nvSpPr>
        <p:spPr bwMode="auto">
          <a:xfrm>
            <a:off x="214313" y="527050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Лягушка </a:t>
            </a:r>
            <a:r>
              <a:rPr lang="en-US" sz="1200">
                <a:hlinkClick r:id="rId2"/>
              </a:rPr>
              <a:t>http://kirov-portal.ru/upload/iblock/99b/99b6055887235818ab6c4538dae34184.jpg</a:t>
            </a:r>
            <a:r>
              <a:rPr lang="ru-RU" sz="1200"/>
              <a:t> </a:t>
            </a:r>
          </a:p>
        </p:txBody>
      </p:sp>
      <p:sp>
        <p:nvSpPr>
          <p:cNvPr id="39938" name="TextBox 9"/>
          <p:cNvSpPr txBox="1">
            <a:spLocks noChangeArrowheads="1"/>
          </p:cNvSpPr>
          <p:nvPr/>
        </p:nvSpPr>
        <p:spPr bwMode="auto">
          <a:xfrm>
            <a:off x="214313" y="841375"/>
            <a:ext cx="528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Сова </a:t>
            </a:r>
            <a:r>
              <a:rPr lang="en-US" sz="1200">
                <a:hlinkClick r:id="rId3"/>
              </a:rPr>
              <a:t>http://worldbirds.ru/images/stories/sova.jpg</a:t>
            </a:r>
            <a:r>
              <a:rPr lang="ru-RU" sz="1200"/>
              <a:t> </a:t>
            </a:r>
          </a:p>
        </p:txBody>
      </p:sp>
      <p:sp>
        <p:nvSpPr>
          <p:cNvPr id="39939" name="TextBox 10"/>
          <p:cNvSpPr txBox="1">
            <a:spLocks noChangeArrowheads="1"/>
          </p:cNvSpPr>
          <p:nvPr/>
        </p:nvSpPr>
        <p:spPr bwMode="auto">
          <a:xfrm>
            <a:off x="214313" y="2465388"/>
            <a:ext cx="8358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Летучая мышь </a:t>
            </a:r>
            <a:r>
              <a:rPr lang="en-US" sz="1100">
                <a:hlinkClick r:id="rId4"/>
              </a:rPr>
              <a:t>http://womanadvice.ru/sites/default/files/27/2016-08-28_2320/letuchaya_mysh_primety.jpg</a:t>
            </a:r>
            <a:r>
              <a:rPr lang="ru-RU" sz="1100"/>
              <a:t> </a:t>
            </a:r>
          </a:p>
        </p:txBody>
      </p:sp>
      <p:sp>
        <p:nvSpPr>
          <p:cNvPr id="39940" name="TextBox 11"/>
          <p:cNvSpPr txBox="1">
            <a:spLocks noChangeArrowheads="1"/>
          </p:cNvSpPr>
          <p:nvPr/>
        </p:nvSpPr>
        <p:spPr bwMode="auto">
          <a:xfrm>
            <a:off x="214313" y="2763838"/>
            <a:ext cx="800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Лиса </a:t>
            </a:r>
            <a:r>
              <a:rPr lang="en-US" sz="1200">
                <a:hlinkClick r:id="rId5"/>
              </a:rPr>
              <a:t>https://s-media-cache-ak0.pinimg.com/564x/aa/32/3e/aa323e90cfbf7b3adc728f1ff59e9a11.jpg</a:t>
            </a:r>
            <a:r>
              <a:rPr lang="ru-RU" sz="1200"/>
              <a:t> </a:t>
            </a:r>
          </a:p>
        </p:txBody>
      </p:sp>
      <p:sp>
        <p:nvSpPr>
          <p:cNvPr id="39941" name="TextBox 12"/>
          <p:cNvSpPr txBox="1">
            <a:spLocks noChangeArrowheads="1"/>
          </p:cNvSpPr>
          <p:nvPr/>
        </p:nvSpPr>
        <p:spPr bwMode="auto">
          <a:xfrm>
            <a:off x="214313" y="3076575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Муравейник </a:t>
            </a:r>
            <a:r>
              <a:rPr lang="en-US" sz="1200">
                <a:hlinkClick r:id="rId6"/>
              </a:rPr>
              <a:t>http://nasekomyh.ru/wp-content/uploads/2016/01/TSolikalicheskii-muraveynik.jpg</a:t>
            </a:r>
            <a:r>
              <a:rPr lang="ru-RU" sz="1200"/>
              <a:t> </a:t>
            </a:r>
          </a:p>
        </p:txBody>
      </p:sp>
      <p:sp>
        <p:nvSpPr>
          <p:cNvPr id="39942" name="TextBox 13"/>
          <p:cNvSpPr txBox="1">
            <a:spLocks noChangeArrowheads="1"/>
          </p:cNvSpPr>
          <p:nvPr/>
        </p:nvSpPr>
        <p:spPr bwMode="auto">
          <a:xfrm>
            <a:off x="214313" y="3390900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Божья коровка </a:t>
            </a:r>
            <a:r>
              <a:rPr lang="en-US" sz="1200">
                <a:hlinkClick r:id="rId7"/>
              </a:rPr>
              <a:t>http://blog.vetatlas.ru/wp-content/uploads/korovka.jpg</a:t>
            </a:r>
            <a:r>
              <a:rPr lang="ru-RU" sz="1200"/>
              <a:t> 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214313" y="3703638"/>
            <a:ext cx="814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Синица </a:t>
            </a:r>
            <a:r>
              <a:rPr lang="en-US" sz="1200">
                <a:hlinkClick r:id="rId8"/>
              </a:rPr>
              <a:t>http://allforchildren.ru/birds/img/bird25.jpg</a:t>
            </a:r>
            <a:r>
              <a:rPr lang="ru-RU" sz="1200"/>
              <a:t>  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214313" y="4016375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Грач </a:t>
            </a:r>
            <a:r>
              <a:rPr lang="en-US" sz="1200">
                <a:hlinkClick r:id="rId9"/>
              </a:rPr>
              <a:t>http://irkipedia.ru/sites/default/files/196grach.jpg</a:t>
            </a:r>
            <a:r>
              <a:rPr lang="ru-RU" sz="1200"/>
              <a:t> </a:t>
            </a:r>
          </a:p>
        </p:txBody>
      </p:sp>
      <p:sp>
        <p:nvSpPr>
          <p:cNvPr id="39945" name="TextBox 9"/>
          <p:cNvSpPr txBox="1">
            <a:spLocks noChangeArrowheads="1"/>
          </p:cNvSpPr>
          <p:nvPr/>
        </p:nvSpPr>
        <p:spPr bwMode="auto">
          <a:xfrm>
            <a:off x="214313" y="1466850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Ворона </a:t>
            </a:r>
            <a:r>
              <a:rPr lang="en-US" sz="1200">
                <a:hlinkClick r:id="rId10"/>
              </a:rPr>
              <a:t>http://nashzeleniymir.ru/wp-content/uploads/2016/07/%D0%92%D0%BE%D1%80%D0%BE%D0%BD%D0%B0-%D1%84%D0%BE%D1%82%D0%BE-1024x750.jpg</a:t>
            </a:r>
            <a:r>
              <a:rPr lang="ru-RU" sz="1200"/>
              <a:t> </a:t>
            </a:r>
          </a:p>
        </p:txBody>
      </p:sp>
      <p:sp>
        <p:nvSpPr>
          <p:cNvPr id="39946" name="TextBox 10"/>
          <p:cNvSpPr txBox="1">
            <a:spLocks noChangeArrowheads="1"/>
          </p:cNvSpPr>
          <p:nvPr/>
        </p:nvSpPr>
        <p:spPr bwMode="auto">
          <a:xfrm>
            <a:off x="214313" y="214313"/>
            <a:ext cx="814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Дятел </a:t>
            </a:r>
            <a:r>
              <a:rPr lang="en-US" sz="1200">
                <a:hlinkClick r:id="rId11"/>
              </a:rPr>
              <a:t>http://nature.sfu-kras.ru/files/nature/%D0%B4%D1%8F%D1%82%D0%B5%D0%BB.jpg</a:t>
            </a:r>
            <a:r>
              <a:rPr lang="ru-RU" sz="1200"/>
              <a:t> </a:t>
            </a:r>
          </a:p>
        </p:txBody>
      </p:sp>
      <p:sp>
        <p:nvSpPr>
          <p:cNvPr id="39947" name="TextBox 11"/>
          <p:cNvSpPr txBox="1">
            <a:spLocks noChangeArrowheads="1"/>
          </p:cNvSpPr>
          <p:nvPr/>
        </p:nvSpPr>
        <p:spPr bwMode="auto">
          <a:xfrm>
            <a:off x="214313" y="1966913"/>
            <a:ext cx="8643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Эмблема Всемирного фонда охраны дикой природы </a:t>
            </a:r>
            <a:r>
              <a:rPr lang="en-US" sz="1200">
                <a:hlinkClick r:id="rId12"/>
              </a:rPr>
              <a:t>https://i0.wp.com/bezformata.ru/content/Images/000/013/501/image13501590.gif</a:t>
            </a:r>
            <a:r>
              <a:rPr lang="ru-RU" sz="1200"/>
              <a:t>  </a:t>
            </a:r>
          </a:p>
        </p:txBody>
      </p:sp>
      <p:sp>
        <p:nvSpPr>
          <p:cNvPr id="39948" name="TextBox 12"/>
          <p:cNvSpPr txBox="1">
            <a:spLocks noChangeArrowheads="1"/>
          </p:cNvSpPr>
          <p:nvPr/>
        </p:nvSpPr>
        <p:spPr bwMode="auto">
          <a:xfrm>
            <a:off x="214313" y="1154113"/>
            <a:ext cx="8501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Панда </a:t>
            </a:r>
            <a:r>
              <a:rPr lang="en-US" sz="1200">
                <a:hlinkClick r:id="rId13"/>
              </a:rPr>
              <a:t>http://ekd.me/wp-content/uploads/2016/09/giant-panda-shutterstock_86500690.jpg</a:t>
            </a:r>
            <a:r>
              <a:rPr lang="ru-RU" sz="1200"/>
              <a:t> </a:t>
            </a:r>
          </a:p>
        </p:txBody>
      </p:sp>
      <p:sp>
        <p:nvSpPr>
          <p:cNvPr id="39949" name="TextBox 6"/>
          <p:cNvSpPr txBox="1">
            <a:spLocks noChangeArrowheads="1"/>
          </p:cNvSpPr>
          <p:nvPr/>
        </p:nvSpPr>
        <p:spPr bwMode="auto">
          <a:xfrm>
            <a:off x="214313" y="4330700"/>
            <a:ext cx="8501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Белка </a:t>
            </a:r>
            <a:r>
              <a:rPr lang="en-US" sz="1200">
                <a:hlinkClick r:id="rId14"/>
              </a:rPr>
              <a:t>http://copypast.ru/uploads/posts/thumbs/1264355811_belka5.jpg</a:t>
            </a:r>
            <a:r>
              <a:rPr lang="ru-RU" sz="1200"/>
              <a:t> </a:t>
            </a:r>
          </a:p>
        </p:txBody>
      </p:sp>
      <p:sp>
        <p:nvSpPr>
          <p:cNvPr id="39950" name="TextBox 7"/>
          <p:cNvSpPr txBox="1">
            <a:spLocks noChangeArrowheads="1"/>
          </p:cNvSpPr>
          <p:nvPr/>
        </p:nvSpPr>
        <p:spPr bwMode="auto">
          <a:xfrm>
            <a:off x="214313" y="4643438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Ёж </a:t>
            </a:r>
            <a:r>
              <a:rPr lang="en-US" sz="1200">
                <a:hlinkClick r:id="rId15"/>
              </a:rPr>
              <a:t>http://nashzeleniymir.ru/wp-content/uploads/2016/07/%D0%95%D0%B6-%D1%84%D0%BE%D1%82%D0%BE.jpg</a:t>
            </a:r>
            <a:r>
              <a:rPr lang="ru-RU" sz="1200"/>
              <a:t> 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01063" y="4643438"/>
            <a:ext cx="428625" cy="28575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/>
          <p:cNvSpPr txBox="1">
            <a:spLocks noChangeArrowheads="1"/>
          </p:cNvSpPr>
          <p:nvPr/>
        </p:nvSpPr>
        <p:spPr bwMode="auto">
          <a:xfrm>
            <a:off x="142875" y="21431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Бабочка крапивница </a:t>
            </a:r>
            <a:r>
              <a:rPr lang="en-US" sz="1200">
                <a:hlinkClick r:id="rId2"/>
              </a:rPr>
              <a:t>http://wildfrontier.ru/wp-content/uploads/2016/03/Babochka-krapivnitsa2.jpg</a:t>
            </a:r>
            <a:r>
              <a:rPr lang="ru-RU" sz="1200"/>
              <a:t> </a:t>
            </a:r>
          </a:p>
        </p:txBody>
      </p:sp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142875" y="496888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Гусеница бабочки крапивницы </a:t>
            </a:r>
            <a:r>
              <a:rPr lang="en-US" sz="1200">
                <a:hlinkClick r:id="rId3"/>
              </a:rPr>
              <a:t>http://ecologyproblems.ru/images/cat4/32.jpg</a:t>
            </a:r>
            <a:r>
              <a:rPr lang="ru-RU" sz="1200"/>
              <a:t> 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142875" y="779463"/>
            <a:ext cx="821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Куколка бабочки крапивницы </a:t>
            </a:r>
            <a:r>
              <a:rPr lang="en-US" sz="1200">
                <a:hlinkClick r:id="rId4"/>
              </a:rPr>
              <a:t>http://wildfrontier.ru/wp-content/uploads/2016/03/Babochka-krapivnitsa9.jpg</a:t>
            </a:r>
            <a:r>
              <a:rPr lang="ru-RU" sz="1200"/>
              <a:t> 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142875" y="1062038"/>
            <a:ext cx="5214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Яйцо бабочки крапивницы </a:t>
            </a:r>
            <a:r>
              <a:rPr lang="en-US" sz="1200">
                <a:hlinkClick r:id="rId5"/>
              </a:rPr>
              <a:t>http://www.danaida.ru/obsh/22.jpg</a:t>
            </a:r>
            <a:r>
              <a:rPr lang="ru-RU" sz="1200"/>
              <a:t> </a:t>
            </a:r>
          </a:p>
        </p:txBody>
      </p:sp>
      <p:sp>
        <p:nvSpPr>
          <p:cNvPr id="40965" name="TextBox 9"/>
          <p:cNvSpPr txBox="1">
            <a:spLocks noChangeArrowheads="1"/>
          </p:cNvSpPr>
          <p:nvPr/>
        </p:nvSpPr>
        <p:spPr bwMode="auto">
          <a:xfrm>
            <a:off x="142875" y="1627188"/>
            <a:ext cx="8358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Сова </a:t>
            </a:r>
            <a:r>
              <a:rPr lang="en-US" sz="1200">
                <a:hlinkClick r:id="rId6"/>
              </a:rPr>
              <a:t>http://crosti.ru/patterns/00/07/10/bb3a552beb/picture.jpg</a:t>
            </a:r>
            <a:r>
              <a:rPr lang="ru-RU" sz="1200"/>
              <a:t> </a:t>
            </a:r>
          </a:p>
        </p:txBody>
      </p:sp>
      <p:sp>
        <p:nvSpPr>
          <p:cNvPr id="40966" name="TextBox 10"/>
          <p:cNvSpPr txBox="1">
            <a:spLocks noChangeArrowheads="1"/>
          </p:cNvSpPr>
          <p:nvPr/>
        </p:nvSpPr>
        <p:spPr bwMode="auto">
          <a:xfrm>
            <a:off x="142875" y="2474913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Поползень </a:t>
            </a:r>
            <a:r>
              <a:rPr lang="en-US" sz="1200">
                <a:hlinkClick r:id="rId7"/>
              </a:rPr>
              <a:t>https://zoomet.ru/images/stories/mal/foto215.jpg</a:t>
            </a:r>
            <a:r>
              <a:rPr lang="ru-RU" sz="1200"/>
              <a:t> </a:t>
            </a:r>
          </a:p>
        </p:txBody>
      </p:sp>
      <p:sp>
        <p:nvSpPr>
          <p:cNvPr id="40967" name="TextBox 11"/>
          <p:cNvSpPr txBox="1">
            <a:spLocks noChangeArrowheads="1"/>
          </p:cNvSpPr>
          <p:nvPr/>
        </p:nvSpPr>
        <p:spPr bwMode="auto">
          <a:xfrm>
            <a:off x="142875" y="1909763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Голубянка </a:t>
            </a:r>
            <a:r>
              <a:rPr lang="en-US" sz="1200">
                <a:hlinkClick r:id="rId8"/>
              </a:rPr>
              <a:t>http://www.danaida.ru/sem5/75.jpg</a:t>
            </a:r>
            <a:r>
              <a:rPr lang="ru-RU" sz="1200"/>
              <a:t> </a:t>
            </a:r>
          </a:p>
        </p:txBody>
      </p:sp>
      <p:sp>
        <p:nvSpPr>
          <p:cNvPr id="40968" name="TextBox 12"/>
          <p:cNvSpPr txBox="1">
            <a:spLocks noChangeArrowheads="1"/>
          </p:cNvSpPr>
          <p:nvPr/>
        </p:nvSpPr>
        <p:spPr bwMode="auto">
          <a:xfrm>
            <a:off x="142875" y="2192338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Бабочка пестрянка </a:t>
            </a:r>
            <a:r>
              <a:rPr lang="en-US" sz="1200">
                <a:hlinkClick r:id="rId9"/>
              </a:rPr>
              <a:t>http://nyurochka.ru/wp-content/uploads/2012/05/babochka-pestryanka.png</a:t>
            </a:r>
            <a:r>
              <a:rPr lang="ru-RU" sz="1200"/>
              <a:t> </a:t>
            </a:r>
          </a:p>
        </p:txBody>
      </p:sp>
      <p:sp>
        <p:nvSpPr>
          <p:cNvPr id="40969" name="TextBox 13"/>
          <p:cNvSpPr txBox="1">
            <a:spLocks noChangeArrowheads="1"/>
          </p:cNvSpPr>
          <p:nvPr/>
        </p:nvSpPr>
        <p:spPr bwMode="auto">
          <a:xfrm>
            <a:off x="142875" y="1344613"/>
            <a:ext cx="7715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Правила поведения ребёнка в лесу </a:t>
            </a:r>
            <a:r>
              <a:rPr lang="en-US" sz="1200">
                <a:hlinkClick r:id="rId10"/>
              </a:rPr>
              <a:t>http://wjday.ru/pravila-povedeniya-rebenka-v-lesu.html</a:t>
            </a:r>
            <a:r>
              <a:rPr lang="ru-RU" sz="1200"/>
              <a:t> </a:t>
            </a:r>
          </a:p>
        </p:txBody>
      </p:sp>
      <p:sp>
        <p:nvSpPr>
          <p:cNvPr id="40970" name="TextBox 14"/>
          <p:cNvSpPr txBox="1">
            <a:spLocks noChangeArrowheads="1"/>
          </p:cNvSpPr>
          <p:nvPr/>
        </p:nvSpPr>
        <p:spPr bwMode="auto">
          <a:xfrm>
            <a:off x="142875" y="2757488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Загадки о лекарственных растениях </a:t>
            </a:r>
            <a:r>
              <a:rPr lang="en-US" sz="1200">
                <a:hlinkClick r:id="rId11"/>
              </a:rPr>
              <a:t>https://www.stihi.ru/2012/01/04/1065</a:t>
            </a:r>
            <a:r>
              <a:rPr lang="ru-RU" sz="1200"/>
              <a:t> </a:t>
            </a:r>
          </a:p>
        </p:txBody>
      </p:sp>
      <p:sp>
        <p:nvSpPr>
          <p:cNvPr id="40971" name="TextBox 14"/>
          <p:cNvSpPr txBox="1">
            <a:spLocks noChangeArrowheads="1"/>
          </p:cNvSpPr>
          <p:nvPr/>
        </p:nvSpPr>
        <p:spPr bwMode="auto">
          <a:xfrm>
            <a:off x="142875" y="3322638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Подорожник </a:t>
            </a:r>
            <a:r>
              <a:rPr lang="en-US" sz="1200">
                <a:hlinkClick r:id="rId12"/>
              </a:rPr>
              <a:t>https://1.bp.blogspot.com/-OzW3AdbU6-k/V3oMHP4AagI/AAAAAAAAGyo/LRXm5zuVcCIWcCNceY7tGOT3uvgQGV2uACLcB/s1600/55cca3d11f12f.png</a:t>
            </a:r>
            <a:r>
              <a:rPr lang="ru-RU" sz="1200"/>
              <a:t> </a:t>
            </a:r>
          </a:p>
        </p:txBody>
      </p:sp>
      <p:sp>
        <p:nvSpPr>
          <p:cNvPr id="40972" name="TextBox 15"/>
          <p:cNvSpPr txBox="1">
            <a:spLocks noChangeArrowheads="1"/>
          </p:cNvSpPr>
          <p:nvPr/>
        </p:nvSpPr>
        <p:spPr bwMode="auto">
          <a:xfrm>
            <a:off x="142875" y="3790950"/>
            <a:ext cx="8429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Ромашка </a:t>
            </a:r>
            <a:r>
              <a:rPr lang="en-US" sz="1200">
                <a:hlinkClick r:id="rId13"/>
              </a:rPr>
              <a:t>http://zorsokol.ru/wp-content/uploads/2016/09/aptechnaya-romashka-1.jpg</a:t>
            </a:r>
            <a:r>
              <a:rPr lang="ru-RU" sz="1200"/>
              <a:t> </a:t>
            </a:r>
          </a:p>
        </p:txBody>
      </p:sp>
      <p:sp>
        <p:nvSpPr>
          <p:cNvPr id="40973" name="TextBox 16"/>
          <p:cNvSpPr txBox="1">
            <a:spLocks noChangeArrowheads="1"/>
          </p:cNvSpPr>
          <p:nvPr/>
        </p:nvSpPr>
        <p:spPr bwMode="auto">
          <a:xfrm>
            <a:off x="142875" y="304006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Горчица </a:t>
            </a:r>
            <a:r>
              <a:rPr lang="en-US" sz="1200">
                <a:hlinkClick r:id="rId14"/>
              </a:rPr>
              <a:t>http://st.depositphotos.com/1801791/4850/i/950/depositphotos_48502721-stock-photo-mustard-blooming-plant.jpg</a:t>
            </a:r>
            <a:r>
              <a:rPr lang="ru-RU" sz="1200"/>
              <a:t> </a:t>
            </a:r>
          </a:p>
        </p:txBody>
      </p:sp>
      <p:sp>
        <p:nvSpPr>
          <p:cNvPr id="40974" name="TextBox 17"/>
          <p:cNvSpPr txBox="1">
            <a:spLocks noChangeArrowheads="1"/>
          </p:cNvSpPr>
          <p:nvPr/>
        </p:nvSpPr>
        <p:spPr bwMode="auto">
          <a:xfrm>
            <a:off x="142875" y="4075113"/>
            <a:ext cx="8501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Мята </a:t>
            </a:r>
            <a:r>
              <a:rPr lang="en-US" sz="1200">
                <a:hlinkClick r:id="rId15"/>
              </a:rPr>
              <a:t>http://cs5.pikabu.ru/images/big_size_comm/2015-11_5/1448085450166954310.png</a:t>
            </a:r>
            <a:r>
              <a:rPr lang="ru-RU" sz="1200"/>
              <a:t> </a:t>
            </a:r>
          </a:p>
        </p:txBody>
      </p:sp>
      <p:sp>
        <p:nvSpPr>
          <p:cNvPr id="40975" name="TextBox 18"/>
          <p:cNvSpPr txBox="1">
            <a:spLocks noChangeArrowheads="1"/>
          </p:cNvSpPr>
          <p:nvPr/>
        </p:nvSpPr>
        <p:spPr bwMode="auto">
          <a:xfrm>
            <a:off x="142875" y="4357688"/>
            <a:ext cx="8643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Зелёная аптека </a:t>
            </a:r>
            <a:r>
              <a:rPr lang="en-US" sz="1200">
                <a:hlinkClick r:id="rId16"/>
              </a:rPr>
              <a:t>https://lh4.ggpht.com/3_cDSWL-wr6WvAQD0RkgA3AB7ymCP1CU4c_riwvf_T184YC6fo3EQtaOWDEIm-sfFTU=w300</a:t>
            </a:r>
            <a:r>
              <a:rPr lang="ru-RU" sz="1200"/>
              <a:t> </a:t>
            </a:r>
          </a:p>
        </p:txBody>
      </p:sp>
      <p:sp>
        <p:nvSpPr>
          <p:cNvPr id="18" name="Управляющая кнопка: настраиваемая 17">
            <a:hlinkClick r:id="" action="ppaction://hlinkshowjump?jump=firstslide" highlightClick="1"/>
          </p:cNvPr>
          <p:cNvSpPr/>
          <p:nvPr/>
        </p:nvSpPr>
        <p:spPr>
          <a:xfrm>
            <a:off x="8643938" y="4643438"/>
            <a:ext cx="285750" cy="285750"/>
          </a:xfrm>
          <a:prstGeom prst="actionButtonBlank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кругленный прямоугольник 81"/>
          <p:cNvSpPr/>
          <p:nvPr/>
        </p:nvSpPr>
        <p:spPr>
          <a:xfrm>
            <a:off x="241270" y="163495"/>
            <a:ext cx="3286147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14282" y="1160850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14282" y="2178842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14282" y="319683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14282" y="421482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643313" y="214313"/>
            <a:ext cx="4714875" cy="4714875"/>
          </a:xfrm>
          <a:prstGeom prst="ellipse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ольцо 4"/>
          <p:cNvSpPr/>
          <p:nvPr/>
        </p:nvSpPr>
        <p:spPr>
          <a:xfrm flipH="1">
            <a:off x="3571868" y="142858"/>
            <a:ext cx="4857784" cy="4857784"/>
          </a:xfrm>
          <a:prstGeom prst="donut">
            <a:avLst>
              <a:gd name="adj" fmla="val 1278"/>
            </a:avLst>
          </a:prstGeom>
          <a:solidFill>
            <a:srgbClr val="006600"/>
          </a:solidFill>
          <a:ln>
            <a:solidFill>
              <a:srgbClr val="00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5715008" y="278606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омб 17"/>
          <p:cNvSpPr/>
          <p:nvPr/>
        </p:nvSpPr>
        <p:spPr>
          <a:xfrm rot="19027443">
            <a:off x="6339051" y="2503879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153107">
            <a:off x="7115655" y="2829390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омб 20"/>
          <p:cNvSpPr/>
          <p:nvPr/>
        </p:nvSpPr>
        <p:spPr>
          <a:xfrm rot="16200000">
            <a:off x="6715140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омб 21"/>
          <p:cNvSpPr/>
          <p:nvPr/>
        </p:nvSpPr>
        <p:spPr>
          <a:xfrm rot="16200000">
            <a:off x="4786314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5715008" y="928676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омб 23"/>
          <p:cNvSpPr/>
          <p:nvPr/>
        </p:nvSpPr>
        <p:spPr>
          <a:xfrm rot="2639927">
            <a:off x="5059482" y="249832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омб 24"/>
          <p:cNvSpPr/>
          <p:nvPr/>
        </p:nvSpPr>
        <p:spPr>
          <a:xfrm rot="13821411">
            <a:off x="6375977" y="1247303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510152">
            <a:off x="7129772" y="162906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7648731">
            <a:off x="4119433" y="2823190"/>
            <a:ext cx="706225" cy="71803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20361908">
            <a:off x="5018161" y="366085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222776">
            <a:off x="6245666" y="374534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0153107">
            <a:off x="4186697" y="1614944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0605737">
            <a:off x="6302111" y="80139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12669">
            <a:off x="5051425" y="765175"/>
            <a:ext cx="714375" cy="7143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 rot="348608">
            <a:off x="7170885" y="888543"/>
            <a:ext cx="647317" cy="568568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 rot="561002">
            <a:off x="4253344" y="3790993"/>
            <a:ext cx="657612" cy="576261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 rot="21216913">
            <a:off x="7104892" y="3750269"/>
            <a:ext cx="673412" cy="623189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 rot="20714513">
            <a:off x="4211225" y="787967"/>
            <a:ext cx="657909" cy="617930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омб 19"/>
          <p:cNvSpPr/>
          <p:nvPr/>
        </p:nvSpPr>
        <p:spPr>
          <a:xfrm rot="18859111">
            <a:off x="5068441" y="120359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75" name="Text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164306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5786446" y="4500576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3679025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7893867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flipV="1">
            <a:off x="5786446" y="285734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88" name="TextBox 4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292893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89" name="TextBox 4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0" name="TextBox 5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1" name="TextBox 5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857750" y="22860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92" name="TextBox 5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786563" y="22860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3" name="TextBox 5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1357313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4" name="TextBox 5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32146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5" name="TextBox 5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6" name="TextBox 5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7" name="TextBox 5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429375" y="8572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8" name="TextBox 58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78581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9" name="TextBox 59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85725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200" name="TextBox 60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17145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1" name="TextBox 61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4214813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2" name="TextBox 62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37147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3" name="TextBox 63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4" name="TextBox 64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4357688" y="78581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205" name="TextBox 65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3786188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6" name="TextBox 66">
            <a:hlinkClick r:id="rId2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72" name="Ромб 71"/>
          <p:cNvSpPr/>
          <p:nvPr/>
        </p:nvSpPr>
        <p:spPr>
          <a:xfrm>
            <a:off x="357158" y="1214428"/>
            <a:ext cx="285752" cy="571504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57158" y="3429006"/>
            <a:ext cx="357190" cy="357190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7158" y="2357436"/>
            <a:ext cx="357190" cy="357190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Шестиугольник 74"/>
          <p:cNvSpPr/>
          <p:nvPr/>
        </p:nvSpPr>
        <p:spPr>
          <a:xfrm>
            <a:off x="357158" y="4357700"/>
            <a:ext cx="428628" cy="428628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Ромб 70"/>
          <p:cNvSpPr/>
          <p:nvPr/>
        </p:nvSpPr>
        <p:spPr>
          <a:xfrm>
            <a:off x="357158" y="285734"/>
            <a:ext cx="285752" cy="571504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Умножение 90">
            <a:hlinkClick r:id="" action="ppaction://hlinkshowjump?jump=endshow" highlightClick="1"/>
          </p:cNvPr>
          <p:cNvSpPr/>
          <p:nvPr/>
        </p:nvSpPr>
        <p:spPr>
          <a:xfrm>
            <a:off x="8572528" y="4643452"/>
            <a:ext cx="428628" cy="357190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57250" y="1285875"/>
            <a:ext cx="22145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Знаешь ли ты?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7250" y="285750"/>
            <a:ext cx="2571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Экология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7250" y="2286000"/>
            <a:ext cx="23574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Зелёная аптека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7250" y="4357688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Это важно!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57250" y="3357563"/>
            <a:ext cx="2357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Тайны природы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</p:childTnLst>
        </p:cTn>
      </p:par>
    </p:tnLst>
    <p:bldLst>
      <p:bldP spid="4175" grpId="0"/>
      <p:bldP spid="4188" grpId="0"/>
      <p:bldP spid="4189" grpId="0"/>
      <p:bldP spid="4190" grpId="0"/>
      <p:bldP spid="4191" grpId="0"/>
      <p:bldP spid="4192" grpId="0"/>
      <p:bldP spid="4193" grpId="0"/>
      <p:bldP spid="4194" grpId="0"/>
      <p:bldP spid="4195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785813" y="500063"/>
            <a:ext cx="707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1285866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Наука о животных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20" y="2309811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Наука о растениях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20" y="3333756"/>
            <a:ext cx="350046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Наука о космосе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20" y="4357700"/>
            <a:ext cx="785818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Наука о бережном отношении к окружающему миру </a:t>
            </a:r>
          </a:p>
        </p:txBody>
      </p:sp>
      <p:pic>
        <p:nvPicPr>
          <p:cNvPr id="6154" name="Picture 10" descr="https://www.primeschool.ru/wp-content/uploads/2016/03/ekologiya-sos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14428"/>
            <a:ext cx="3786214" cy="284419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18453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659777" y="285734"/>
            <a:ext cx="3824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такое экология?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142990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1. Красный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2143122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2. </a:t>
            </a:r>
            <a:r>
              <a:rPr lang="ru-RU" sz="2400" b="1" dirty="0" err="1"/>
              <a:t>Голубой</a:t>
            </a:r>
            <a:r>
              <a:rPr lang="ru-RU" sz="2400" b="1" dirty="0"/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4143386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4. Желтый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3143254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3. Зелёный  </a:t>
            </a:r>
          </a:p>
        </p:txBody>
      </p:sp>
      <p:pic>
        <p:nvPicPr>
          <p:cNvPr id="19473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65187" y="285734"/>
            <a:ext cx="4813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Любимый цвет экологов?</a:t>
            </a:r>
          </a:p>
        </p:txBody>
      </p:sp>
      <p:pic>
        <p:nvPicPr>
          <p:cNvPr id="7188" name="Picture 23" descr="http://topkin.ru/wp-content/uploads/2016/12/01e%60-800x511.jpg"/>
          <p:cNvPicPr>
            <a:picLocks noChangeAspect="1" noChangeArrowheads="1"/>
          </p:cNvPicPr>
          <p:nvPr/>
        </p:nvPicPr>
        <p:blipFill>
          <a:blip r:embed="rId6"/>
          <a:srcRect l="20689" r="17241"/>
          <a:stretch>
            <a:fillRect/>
          </a:stretch>
        </p:blipFill>
        <p:spPr bwMode="auto">
          <a:xfrm>
            <a:off x="4429124" y="1071552"/>
            <a:ext cx="3000375" cy="3087688"/>
          </a:xfrm>
          <a:prstGeom prst="round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262185"/>
            <a:ext cx="225029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Ископаемые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214824"/>
            <a:ext cx="617938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Находящиеся под угрозой исчезновения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238504"/>
            <a:ext cx="16430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Редкие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1285866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Восстановленные</a:t>
            </a:r>
          </a:p>
        </p:txBody>
      </p:sp>
      <p:pic>
        <p:nvPicPr>
          <p:cNvPr id="8202" name="Picture 10" descr="https://www.odbvrn.ru/usersfiles/d0bad180d0b0d181d0bdd0b0d18f-d0bad0bdd0b8d0b3d0b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26670" y="1428742"/>
            <a:ext cx="3266982" cy="214314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20498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14348" y="214296"/>
            <a:ext cx="771530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растения и животные описываются в Красной книге?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9226" name="Picture 10" descr="http://ecoportal.su/images/news/56362.jpg"/>
          <p:cNvPicPr>
            <a:picLocks noChangeAspect="1" noChangeArrowheads="1"/>
          </p:cNvPicPr>
          <p:nvPr/>
        </p:nvPicPr>
        <p:blipFill>
          <a:blip r:embed="rId4"/>
          <a:srcRect t="10000" b="9999"/>
          <a:stretch>
            <a:fillRect/>
          </a:stretch>
        </p:blipFill>
        <p:spPr bwMode="auto">
          <a:xfrm>
            <a:off x="5857884" y="1714494"/>
            <a:ext cx="2946400" cy="2357438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21510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1696635"/>
            <a:ext cx="4429156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От загрязнения рек, морей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14824"/>
            <a:ext cx="67866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5. От загрязнения воздуха выхлопными газами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2536032"/>
            <a:ext cx="52149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От посадки кустарников, деревьев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857238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От мусора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214296"/>
            <a:ext cx="771530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От чего надо защищать «Зелёный дом»?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375429"/>
            <a:ext cx="528641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От помощи зверям и птицам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омб 7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22533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птицы улетают осенью на юг?</a:t>
            </a:r>
          </a:p>
        </p:txBody>
      </p:sp>
      <p:pic>
        <p:nvPicPr>
          <p:cNvPr id="9" name="Picture 8" descr="http://allforchildren.ru/birds/img/bird2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89" b="2213"/>
          <a:stretch>
            <a:fillRect/>
          </a:stretch>
        </p:blipFill>
        <p:spPr bwMode="auto">
          <a:xfrm>
            <a:off x="285720" y="785800"/>
            <a:ext cx="1928826" cy="15001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2" descr="http://nashzeleniymir.ru/wp-content/uploads/2016/07/%D0%92%D0%BE%D1%80%D0%BE%D0%BD%D0%B0-%D1%84%D0%BE%D1%82%D0%BE-1024x75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857238"/>
            <a:ext cx="1928826" cy="14127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2" descr="http://nature.sfu-kras.ru/files/nature/%D0%B4%D1%8F%D1%82%D0%B5%D0%BB.jpg"/>
          <p:cNvPicPr>
            <a:picLocks noChangeAspect="1" noChangeArrowheads="1"/>
          </p:cNvPicPr>
          <p:nvPr/>
        </p:nvPicPr>
        <p:blipFill>
          <a:blip r:embed="rId8" cstate="print"/>
          <a:srcRect t="4808" r="15385"/>
          <a:stretch>
            <a:fillRect/>
          </a:stretch>
        </p:blipFill>
        <p:spPr bwMode="auto">
          <a:xfrm>
            <a:off x="7072330" y="1428742"/>
            <a:ext cx="1428771" cy="21431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http://irkipedia.ru/sites/default/files/196grach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92"/>
          <a:stretch>
            <a:fillRect/>
          </a:stretch>
        </p:blipFill>
        <p:spPr bwMode="auto">
          <a:xfrm>
            <a:off x="2500298" y="2071684"/>
            <a:ext cx="2071702" cy="1531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23557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животные не спят ночью?</a:t>
            </a:r>
          </a:p>
        </p:txBody>
      </p:sp>
      <p:pic>
        <p:nvPicPr>
          <p:cNvPr id="11273" name="Picture 8" descr="https://s-media-cache-ak0.pinimg.com/564x/aa/32/3e/aa323e90cfbf7b3adc728f1ff59e9a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9524" t="-3513" b="-5396"/>
          <a:stretch>
            <a:fillRect/>
          </a:stretch>
        </p:blipFill>
        <p:spPr bwMode="auto">
          <a:xfrm>
            <a:off x="7143768" y="1739342"/>
            <a:ext cx="1465631" cy="19754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4" name="Picture 12" descr="http://kirov-portal.ru/upload/iblock/99b/99b6055887235818ab6c4538dae3418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8" y="2000246"/>
            <a:ext cx="1678784" cy="111918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12" descr="http://womanadvice.ru/sites/default/files/27/2016-08-28_2320/letuchaya_mysh_primety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40" b="7475"/>
          <a:stretch>
            <a:fillRect/>
          </a:stretch>
        </p:blipFill>
        <p:spPr bwMode="auto">
          <a:xfrm>
            <a:off x="3143240" y="1142990"/>
            <a:ext cx="2928958" cy="110222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5" name="Picture 16" descr="http://worldbirds.ru/images/stories/sova.jpg"/>
          <p:cNvPicPr>
            <a:picLocks noChangeAspect="1" noChangeArrowheads="1"/>
          </p:cNvPicPr>
          <p:nvPr/>
        </p:nvPicPr>
        <p:blipFill>
          <a:blip r:embed="rId9"/>
          <a:srcRect l="11250" t="7370" r="29999"/>
          <a:stretch>
            <a:fillRect/>
          </a:stretch>
        </p:blipFill>
        <p:spPr bwMode="auto">
          <a:xfrm>
            <a:off x="3929058" y="3143254"/>
            <a:ext cx="1299819" cy="139021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501</Words>
  <Application>Microsoft Office PowerPoint</Application>
  <PresentationFormat>Экран (16:9)</PresentationFormat>
  <Paragraphs>144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228</cp:revision>
  <dcterms:created xsi:type="dcterms:W3CDTF">2017-04-14T14:08:30Z</dcterms:created>
  <dcterms:modified xsi:type="dcterms:W3CDTF">2020-04-19T10:01:44Z</dcterms:modified>
</cp:coreProperties>
</file>